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6" r:id="rId2"/>
    <p:sldId id="257" r:id="rId3"/>
    <p:sldId id="258" r:id="rId4"/>
    <p:sldId id="259" r:id="rId5"/>
    <p:sldId id="260" r:id="rId6"/>
    <p:sldId id="261" r:id="rId7"/>
    <p:sldId id="262" r:id="rId8"/>
    <p:sldId id="263" r:id="rId9"/>
    <p:sldId id="264" r:id="rId10"/>
    <p:sldId id="265" r:id="rId11"/>
    <p:sldId id="266" r:id="rId12"/>
    <p:sldId id="283" r:id="rId13"/>
    <p:sldId id="267" r:id="rId14"/>
    <p:sldId id="276" r:id="rId15"/>
    <p:sldId id="277" r:id="rId16"/>
    <p:sldId id="269" r:id="rId17"/>
    <p:sldId id="278" r:id="rId18"/>
    <p:sldId id="281" r:id="rId19"/>
    <p:sldId id="280" r:id="rId20"/>
    <p:sldId id="279" r:id="rId21"/>
    <p:sldId id="268" r:id="rId22"/>
    <p:sldId id="270" r:id="rId23"/>
    <p:sldId id="271" r:id="rId24"/>
    <p:sldId id="272" r:id="rId25"/>
    <p:sldId id="273" r:id="rId26"/>
    <p:sldId id="274" r:id="rId27"/>
    <p:sldId id="275" r:id="rId28"/>
    <p:sldId id="28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52" autoAdjust="0"/>
    <p:restoredTop sz="94660"/>
  </p:normalViewPr>
  <p:slideViewPr>
    <p:cSldViewPr snapToGrid="0">
      <p:cViewPr varScale="1">
        <p:scale>
          <a:sx n="114" d="100"/>
          <a:sy n="114" d="100"/>
        </p:scale>
        <p:origin x="50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85B8BE-26CA-4163-A1A5-EA75AE1020F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8DC5923F-8652-45FB-AB1C-7340A18F33B1}">
      <dgm:prSet/>
      <dgm:spPr/>
      <dgm:t>
        <a:bodyPr/>
        <a:lstStyle/>
        <a:p>
          <a:r>
            <a:rPr lang="en-US"/>
            <a:t>Miguel Castro is an award winning screenwriter and director.  He won first prize in the category of oral history in the National Radio Festival for his program, “La Cruz de la Parra (The Cross of Parra)”.   </a:t>
          </a:r>
        </a:p>
      </dgm:t>
    </dgm:pt>
    <dgm:pt modelId="{444D6FF7-330B-45E5-A102-EAB540F12B7F}" type="parTrans" cxnId="{217301F0-59E2-477F-8877-54241F0E2542}">
      <dgm:prSet/>
      <dgm:spPr/>
      <dgm:t>
        <a:bodyPr/>
        <a:lstStyle/>
        <a:p>
          <a:endParaRPr lang="en-US"/>
        </a:p>
      </dgm:t>
    </dgm:pt>
    <dgm:pt modelId="{AB0EB737-81F4-474E-81FD-4876F55837CD}" type="sibTrans" cxnId="{217301F0-59E2-477F-8877-54241F0E2542}">
      <dgm:prSet/>
      <dgm:spPr/>
      <dgm:t>
        <a:bodyPr/>
        <a:lstStyle/>
        <a:p>
          <a:endParaRPr lang="en-US"/>
        </a:p>
      </dgm:t>
    </dgm:pt>
    <dgm:pt modelId="{B1FA1583-E0F4-4AC9-BA7F-446DF7B57D24}">
      <dgm:prSet/>
      <dgm:spPr/>
      <dgm:t>
        <a:bodyPr/>
        <a:lstStyle/>
        <a:p>
          <a:r>
            <a:rPr lang="en-US"/>
            <a:t>Prof Castro’s articles, essays and poetry about Baracoa appear in national and international publications and guidebooks in Cuba.</a:t>
          </a:r>
        </a:p>
      </dgm:t>
    </dgm:pt>
    <dgm:pt modelId="{D7DB758E-1FE2-4F4F-8BC1-523814D19B82}" type="parTrans" cxnId="{4E4B81B5-B9F4-453E-9DEA-F6DAE716678B}">
      <dgm:prSet/>
      <dgm:spPr/>
      <dgm:t>
        <a:bodyPr/>
        <a:lstStyle/>
        <a:p>
          <a:endParaRPr lang="en-US"/>
        </a:p>
      </dgm:t>
    </dgm:pt>
    <dgm:pt modelId="{D9A31282-F6E5-48EA-8962-C58C7EDC1610}" type="sibTrans" cxnId="{4E4B81B5-B9F4-453E-9DEA-F6DAE716678B}">
      <dgm:prSet/>
      <dgm:spPr/>
      <dgm:t>
        <a:bodyPr/>
        <a:lstStyle/>
        <a:p>
          <a:endParaRPr lang="en-US"/>
        </a:p>
      </dgm:t>
    </dgm:pt>
    <dgm:pt modelId="{30FE3631-2AE2-4396-93FA-3A7D98326F12}" type="pres">
      <dgm:prSet presAssocID="{6585B8BE-26CA-4163-A1A5-EA75AE1020F6}" presName="hierChild1" presStyleCnt="0">
        <dgm:presLayoutVars>
          <dgm:chPref val="1"/>
          <dgm:dir/>
          <dgm:animOne val="branch"/>
          <dgm:animLvl val="lvl"/>
          <dgm:resizeHandles/>
        </dgm:presLayoutVars>
      </dgm:prSet>
      <dgm:spPr/>
    </dgm:pt>
    <dgm:pt modelId="{DA7494C6-AB3A-4A67-8E17-4D697A514475}" type="pres">
      <dgm:prSet presAssocID="{8DC5923F-8652-45FB-AB1C-7340A18F33B1}" presName="hierRoot1" presStyleCnt="0"/>
      <dgm:spPr/>
    </dgm:pt>
    <dgm:pt modelId="{33BDD551-3EBA-4825-949D-7E767FAE013F}" type="pres">
      <dgm:prSet presAssocID="{8DC5923F-8652-45FB-AB1C-7340A18F33B1}" presName="composite" presStyleCnt="0"/>
      <dgm:spPr/>
    </dgm:pt>
    <dgm:pt modelId="{3A1A0B7B-D3E6-4B24-9064-49C619E23A90}" type="pres">
      <dgm:prSet presAssocID="{8DC5923F-8652-45FB-AB1C-7340A18F33B1}" presName="background" presStyleLbl="node0" presStyleIdx="0" presStyleCnt="2"/>
      <dgm:spPr/>
    </dgm:pt>
    <dgm:pt modelId="{AAA5F243-8A50-4B4C-BCC1-B3B9821FB941}" type="pres">
      <dgm:prSet presAssocID="{8DC5923F-8652-45FB-AB1C-7340A18F33B1}" presName="text" presStyleLbl="fgAcc0" presStyleIdx="0" presStyleCnt="2">
        <dgm:presLayoutVars>
          <dgm:chPref val="3"/>
        </dgm:presLayoutVars>
      </dgm:prSet>
      <dgm:spPr/>
    </dgm:pt>
    <dgm:pt modelId="{8E4695CC-B17D-487C-A5EA-D8D6FE6F6BAA}" type="pres">
      <dgm:prSet presAssocID="{8DC5923F-8652-45FB-AB1C-7340A18F33B1}" presName="hierChild2" presStyleCnt="0"/>
      <dgm:spPr/>
    </dgm:pt>
    <dgm:pt modelId="{9BD003F5-02F9-48AD-B0C3-141145F70A2A}" type="pres">
      <dgm:prSet presAssocID="{B1FA1583-E0F4-4AC9-BA7F-446DF7B57D24}" presName="hierRoot1" presStyleCnt="0"/>
      <dgm:spPr/>
    </dgm:pt>
    <dgm:pt modelId="{6492B1FA-C955-4885-B491-9070C242B7A5}" type="pres">
      <dgm:prSet presAssocID="{B1FA1583-E0F4-4AC9-BA7F-446DF7B57D24}" presName="composite" presStyleCnt="0"/>
      <dgm:spPr/>
    </dgm:pt>
    <dgm:pt modelId="{F1CFE03E-6BDB-4DF3-8E0F-C4637EA103D2}" type="pres">
      <dgm:prSet presAssocID="{B1FA1583-E0F4-4AC9-BA7F-446DF7B57D24}" presName="background" presStyleLbl="node0" presStyleIdx="1" presStyleCnt="2"/>
      <dgm:spPr/>
    </dgm:pt>
    <dgm:pt modelId="{CD38376C-2832-4B10-95DC-E328ACD6F563}" type="pres">
      <dgm:prSet presAssocID="{B1FA1583-E0F4-4AC9-BA7F-446DF7B57D24}" presName="text" presStyleLbl="fgAcc0" presStyleIdx="1" presStyleCnt="2">
        <dgm:presLayoutVars>
          <dgm:chPref val="3"/>
        </dgm:presLayoutVars>
      </dgm:prSet>
      <dgm:spPr/>
    </dgm:pt>
    <dgm:pt modelId="{A5E5FBD3-D889-4EBE-ABE4-80F51E57F99B}" type="pres">
      <dgm:prSet presAssocID="{B1FA1583-E0F4-4AC9-BA7F-446DF7B57D24}" presName="hierChild2" presStyleCnt="0"/>
      <dgm:spPr/>
    </dgm:pt>
  </dgm:ptLst>
  <dgm:cxnLst>
    <dgm:cxn modelId="{EB666357-0196-47CA-BD3A-8E837E78FB07}" type="presOf" srcId="{8DC5923F-8652-45FB-AB1C-7340A18F33B1}" destId="{AAA5F243-8A50-4B4C-BCC1-B3B9821FB941}" srcOrd="0" destOrd="0" presId="urn:microsoft.com/office/officeart/2005/8/layout/hierarchy1"/>
    <dgm:cxn modelId="{4E4B81B5-B9F4-453E-9DEA-F6DAE716678B}" srcId="{6585B8BE-26CA-4163-A1A5-EA75AE1020F6}" destId="{B1FA1583-E0F4-4AC9-BA7F-446DF7B57D24}" srcOrd="1" destOrd="0" parTransId="{D7DB758E-1FE2-4F4F-8BC1-523814D19B82}" sibTransId="{D9A31282-F6E5-48EA-8962-C58C7EDC1610}"/>
    <dgm:cxn modelId="{52360EDE-12A5-40D0-8089-A47092E76811}" type="presOf" srcId="{B1FA1583-E0F4-4AC9-BA7F-446DF7B57D24}" destId="{CD38376C-2832-4B10-95DC-E328ACD6F563}" srcOrd="0" destOrd="0" presId="urn:microsoft.com/office/officeart/2005/8/layout/hierarchy1"/>
    <dgm:cxn modelId="{217301F0-59E2-477F-8877-54241F0E2542}" srcId="{6585B8BE-26CA-4163-A1A5-EA75AE1020F6}" destId="{8DC5923F-8652-45FB-AB1C-7340A18F33B1}" srcOrd="0" destOrd="0" parTransId="{444D6FF7-330B-45E5-A102-EAB540F12B7F}" sibTransId="{AB0EB737-81F4-474E-81FD-4876F55837CD}"/>
    <dgm:cxn modelId="{63EFFCFF-1221-4698-A0A3-AB9753F90BB8}" type="presOf" srcId="{6585B8BE-26CA-4163-A1A5-EA75AE1020F6}" destId="{30FE3631-2AE2-4396-93FA-3A7D98326F12}" srcOrd="0" destOrd="0" presId="urn:microsoft.com/office/officeart/2005/8/layout/hierarchy1"/>
    <dgm:cxn modelId="{A73A112D-172A-4BFD-955B-55B789FE0747}" type="presParOf" srcId="{30FE3631-2AE2-4396-93FA-3A7D98326F12}" destId="{DA7494C6-AB3A-4A67-8E17-4D697A514475}" srcOrd="0" destOrd="0" presId="urn:microsoft.com/office/officeart/2005/8/layout/hierarchy1"/>
    <dgm:cxn modelId="{F68D2329-30E1-47E0-8111-D48B0874D6BC}" type="presParOf" srcId="{DA7494C6-AB3A-4A67-8E17-4D697A514475}" destId="{33BDD551-3EBA-4825-949D-7E767FAE013F}" srcOrd="0" destOrd="0" presId="urn:microsoft.com/office/officeart/2005/8/layout/hierarchy1"/>
    <dgm:cxn modelId="{6F9A3B77-3990-43BE-9E22-99C5B3F43706}" type="presParOf" srcId="{33BDD551-3EBA-4825-949D-7E767FAE013F}" destId="{3A1A0B7B-D3E6-4B24-9064-49C619E23A90}" srcOrd="0" destOrd="0" presId="urn:microsoft.com/office/officeart/2005/8/layout/hierarchy1"/>
    <dgm:cxn modelId="{6AFCFA4E-12BA-4F42-B01B-2A45409FAAF5}" type="presParOf" srcId="{33BDD551-3EBA-4825-949D-7E767FAE013F}" destId="{AAA5F243-8A50-4B4C-BCC1-B3B9821FB941}" srcOrd="1" destOrd="0" presId="urn:microsoft.com/office/officeart/2005/8/layout/hierarchy1"/>
    <dgm:cxn modelId="{3CF7807D-F80A-4D2A-9978-A867E0E5BC2C}" type="presParOf" srcId="{DA7494C6-AB3A-4A67-8E17-4D697A514475}" destId="{8E4695CC-B17D-487C-A5EA-D8D6FE6F6BAA}" srcOrd="1" destOrd="0" presId="urn:microsoft.com/office/officeart/2005/8/layout/hierarchy1"/>
    <dgm:cxn modelId="{4F611AA1-578C-4152-B995-25E467EA145C}" type="presParOf" srcId="{30FE3631-2AE2-4396-93FA-3A7D98326F12}" destId="{9BD003F5-02F9-48AD-B0C3-141145F70A2A}" srcOrd="1" destOrd="0" presId="urn:microsoft.com/office/officeart/2005/8/layout/hierarchy1"/>
    <dgm:cxn modelId="{F07AEF68-D126-470E-906B-C8ED6A54B397}" type="presParOf" srcId="{9BD003F5-02F9-48AD-B0C3-141145F70A2A}" destId="{6492B1FA-C955-4885-B491-9070C242B7A5}" srcOrd="0" destOrd="0" presId="urn:microsoft.com/office/officeart/2005/8/layout/hierarchy1"/>
    <dgm:cxn modelId="{3EF090D1-C46E-47CC-8947-5761E6B1BF77}" type="presParOf" srcId="{6492B1FA-C955-4885-B491-9070C242B7A5}" destId="{F1CFE03E-6BDB-4DF3-8E0F-C4637EA103D2}" srcOrd="0" destOrd="0" presId="urn:microsoft.com/office/officeart/2005/8/layout/hierarchy1"/>
    <dgm:cxn modelId="{D660633F-407A-44D1-9B7B-3989DC932DFA}" type="presParOf" srcId="{6492B1FA-C955-4885-B491-9070C242B7A5}" destId="{CD38376C-2832-4B10-95DC-E328ACD6F563}" srcOrd="1" destOrd="0" presId="urn:microsoft.com/office/officeart/2005/8/layout/hierarchy1"/>
    <dgm:cxn modelId="{FD551955-B3AF-4F48-B0CD-751500BAF06A}" type="presParOf" srcId="{9BD003F5-02F9-48AD-B0C3-141145F70A2A}" destId="{A5E5FBD3-D889-4EBE-ABE4-80F51E57F99B}"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1A0B7B-D3E6-4B24-9064-49C619E23A90}">
      <dsp:nvSpPr>
        <dsp:cNvPr id="0" name=""/>
        <dsp:cNvSpPr/>
      </dsp:nvSpPr>
      <dsp:spPr>
        <a:xfrm>
          <a:off x="925" y="367404"/>
          <a:ext cx="3246903" cy="20617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A5F243-8A50-4B4C-BCC1-B3B9821FB941}">
      <dsp:nvSpPr>
        <dsp:cNvPr id="0" name=""/>
        <dsp:cNvSpPr/>
      </dsp:nvSpPr>
      <dsp:spPr>
        <a:xfrm>
          <a:off x="361692" y="710132"/>
          <a:ext cx="3246903" cy="206178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Miguel Castro is an award winning screenwriter and director.  He won first prize in the category of oral history in the National Radio Festival for his program, “La Cruz de la Parra (The Cross of Parra)”.   </a:t>
          </a:r>
        </a:p>
      </dsp:txBody>
      <dsp:txXfrm>
        <a:off x="422080" y="770520"/>
        <a:ext cx="3126127" cy="1941007"/>
      </dsp:txXfrm>
    </dsp:sp>
    <dsp:sp modelId="{F1CFE03E-6BDB-4DF3-8E0F-C4637EA103D2}">
      <dsp:nvSpPr>
        <dsp:cNvPr id="0" name=""/>
        <dsp:cNvSpPr/>
      </dsp:nvSpPr>
      <dsp:spPr>
        <a:xfrm>
          <a:off x="3969363" y="367404"/>
          <a:ext cx="3246903" cy="20617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38376C-2832-4B10-95DC-E328ACD6F563}">
      <dsp:nvSpPr>
        <dsp:cNvPr id="0" name=""/>
        <dsp:cNvSpPr/>
      </dsp:nvSpPr>
      <dsp:spPr>
        <a:xfrm>
          <a:off x="4330130" y="710132"/>
          <a:ext cx="3246903" cy="206178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Prof Castro’s articles, essays and poetry about Baracoa appear in national and international publications and guidebooks in Cuba.</a:t>
          </a:r>
        </a:p>
      </dsp:txBody>
      <dsp:txXfrm>
        <a:off x="4390518" y="770520"/>
        <a:ext cx="3126127" cy="194100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983B9-D472-2EC3-6BD8-8228F7B14D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85CD5D-3299-C65F-2550-7C2BD6F467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F77F5D-2276-31CD-1E89-8BF8455CD5BC}"/>
              </a:ext>
            </a:extLst>
          </p:cNvPr>
          <p:cNvSpPr>
            <a:spLocks noGrp="1"/>
          </p:cNvSpPr>
          <p:nvPr>
            <p:ph type="dt" sz="half" idx="10"/>
          </p:nvPr>
        </p:nvSpPr>
        <p:spPr/>
        <p:txBody>
          <a:bodyPr/>
          <a:lstStyle/>
          <a:p>
            <a:fld id="{23FEA57E-7C1A-457B-A4CD-5DCEB057B502}" type="datetime1">
              <a:rPr lang="en-US" smtClean="0"/>
              <a:t>8/6/23</a:t>
            </a:fld>
            <a:endParaRPr lang="en-US" dirty="0"/>
          </a:p>
        </p:txBody>
      </p:sp>
      <p:sp>
        <p:nvSpPr>
          <p:cNvPr id="5" name="Footer Placeholder 4">
            <a:extLst>
              <a:ext uri="{FF2B5EF4-FFF2-40B4-BE49-F238E27FC236}">
                <a16:creationId xmlns:a16="http://schemas.microsoft.com/office/drawing/2014/main" id="{28B27C65-3EF9-8BCE-D38A-A1E5AED43E59}"/>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40F89395-AA42-164C-BA17-25E881D2D915}"/>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161738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3C988-7058-EDE0-C110-3064E448E0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F4696D-A6E3-CF06-E7CD-0D918F352B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4B39B9-0E47-86FD-8C40-BB03814555B6}"/>
              </a:ext>
            </a:extLst>
          </p:cNvPr>
          <p:cNvSpPr>
            <a:spLocks noGrp="1"/>
          </p:cNvSpPr>
          <p:nvPr>
            <p:ph type="dt" sz="half" idx="10"/>
          </p:nvPr>
        </p:nvSpPr>
        <p:spPr/>
        <p:txBody>
          <a:bodyPr/>
          <a:lstStyle/>
          <a:p>
            <a:fld id="{11789749-A4CD-447F-8298-2B7988C91CEA}" type="datetime1">
              <a:rPr lang="en-US" smtClean="0"/>
              <a:t>8/6/23</a:t>
            </a:fld>
            <a:endParaRPr lang="en-US" dirty="0"/>
          </a:p>
        </p:txBody>
      </p:sp>
      <p:sp>
        <p:nvSpPr>
          <p:cNvPr id="5" name="Footer Placeholder 4">
            <a:extLst>
              <a:ext uri="{FF2B5EF4-FFF2-40B4-BE49-F238E27FC236}">
                <a16:creationId xmlns:a16="http://schemas.microsoft.com/office/drawing/2014/main" id="{1A50DCEB-EFFF-C544-2677-C489FE7F22F2}"/>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72EB6F59-117E-268B-2F24-46FBF7CD6793}"/>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1988153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9D8BFA-0934-5C4B-99DC-F458A4E57A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C6E862-8154-FED3-BA7F-B6FE2E2F63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DD4A24-B65E-B3DA-DBE6-004AD02B320E}"/>
              </a:ext>
            </a:extLst>
          </p:cNvPr>
          <p:cNvSpPr>
            <a:spLocks noGrp="1"/>
          </p:cNvSpPr>
          <p:nvPr>
            <p:ph type="dt" sz="half" idx="10"/>
          </p:nvPr>
        </p:nvSpPr>
        <p:spPr/>
        <p:txBody>
          <a:bodyPr/>
          <a:lstStyle/>
          <a:p>
            <a:fld id="{BA0444D3-C0BA-4587-A56C-581AB9F841BE}" type="datetime1">
              <a:rPr lang="en-US" smtClean="0"/>
              <a:t>8/6/23</a:t>
            </a:fld>
            <a:endParaRPr lang="en-US" dirty="0"/>
          </a:p>
        </p:txBody>
      </p:sp>
      <p:sp>
        <p:nvSpPr>
          <p:cNvPr id="5" name="Footer Placeholder 4">
            <a:extLst>
              <a:ext uri="{FF2B5EF4-FFF2-40B4-BE49-F238E27FC236}">
                <a16:creationId xmlns:a16="http://schemas.microsoft.com/office/drawing/2014/main" id="{1FBBC6D1-C709-1C79-D6B8-B340773E72EC}"/>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5A687C39-E1C6-D9DD-4D5A-3B4ED1C31CAB}"/>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1518858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AC48-9510-D32B-3E04-B9BA4CBFC9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4AC1A7-28B6-7CF0-220C-B5388A3D94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6FB0D1-2430-FBAB-CA1A-06A609E05739}"/>
              </a:ext>
            </a:extLst>
          </p:cNvPr>
          <p:cNvSpPr>
            <a:spLocks noGrp="1"/>
          </p:cNvSpPr>
          <p:nvPr>
            <p:ph type="dt" sz="half" idx="10"/>
          </p:nvPr>
        </p:nvSpPr>
        <p:spPr/>
        <p:txBody>
          <a:bodyPr/>
          <a:lstStyle/>
          <a:p>
            <a:fld id="{201AF2CE-4F37-411C-A3EE-BBBE223265BF}" type="datetime1">
              <a:rPr lang="en-US" smtClean="0"/>
              <a:t>8/6/23</a:t>
            </a:fld>
            <a:endParaRPr lang="en-US" dirty="0"/>
          </a:p>
        </p:txBody>
      </p:sp>
      <p:sp>
        <p:nvSpPr>
          <p:cNvPr id="5" name="Footer Placeholder 4">
            <a:extLst>
              <a:ext uri="{FF2B5EF4-FFF2-40B4-BE49-F238E27FC236}">
                <a16:creationId xmlns:a16="http://schemas.microsoft.com/office/drawing/2014/main" id="{AC5989EA-BE44-8612-AE76-A06444B0256E}"/>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8A21B8CD-6C29-2429-2FA6-F7E35226E830}"/>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524836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E5A66-132E-1ACE-8EE9-6B8848DF42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F8463D-B8C0-25A2-CEBD-67B9998B86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2D2AF3-1A18-A49A-B435-8DF537511C38}"/>
              </a:ext>
            </a:extLst>
          </p:cNvPr>
          <p:cNvSpPr>
            <a:spLocks noGrp="1"/>
          </p:cNvSpPr>
          <p:nvPr>
            <p:ph type="dt" sz="half" idx="10"/>
          </p:nvPr>
        </p:nvSpPr>
        <p:spPr/>
        <p:txBody>
          <a:bodyPr/>
          <a:lstStyle/>
          <a:p>
            <a:fld id="{C96083D4-708C-4BB5-B4FD-30CE9FA12FD5}" type="datetime1">
              <a:rPr lang="en-US" smtClean="0"/>
              <a:t>8/6/23</a:t>
            </a:fld>
            <a:endParaRPr lang="en-US" dirty="0"/>
          </a:p>
        </p:txBody>
      </p:sp>
      <p:sp>
        <p:nvSpPr>
          <p:cNvPr id="5" name="Footer Placeholder 4">
            <a:extLst>
              <a:ext uri="{FF2B5EF4-FFF2-40B4-BE49-F238E27FC236}">
                <a16:creationId xmlns:a16="http://schemas.microsoft.com/office/drawing/2014/main" id="{105AB4ED-9DE2-16A6-6828-474C5739B66D}"/>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5C5D7E0E-082E-8C95-4D06-89C5FEEA25E7}"/>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335939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7FC02-B79D-A19D-4382-D287FBE6A5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B2CD52-463E-A320-DB9A-C0B3736B14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B7A618-E203-B0DE-F81C-955AC03DC6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48E387-6F50-A81E-3E64-FDD0CC02E927}"/>
              </a:ext>
            </a:extLst>
          </p:cNvPr>
          <p:cNvSpPr>
            <a:spLocks noGrp="1"/>
          </p:cNvSpPr>
          <p:nvPr>
            <p:ph type="dt" sz="half" idx="10"/>
          </p:nvPr>
        </p:nvSpPr>
        <p:spPr/>
        <p:txBody>
          <a:bodyPr/>
          <a:lstStyle/>
          <a:p>
            <a:fld id="{D0D239B2-65BC-4C2A-A62B-3EABFE9590E4}" type="datetime1">
              <a:rPr lang="en-US" smtClean="0"/>
              <a:t>8/6/23</a:t>
            </a:fld>
            <a:endParaRPr lang="en-US" dirty="0"/>
          </a:p>
        </p:txBody>
      </p:sp>
      <p:sp>
        <p:nvSpPr>
          <p:cNvPr id="6" name="Footer Placeholder 5">
            <a:extLst>
              <a:ext uri="{FF2B5EF4-FFF2-40B4-BE49-F238E27FC236}">
                <a16:creationId xmlns:a16="http://schemas.microsoft.com/office/drawing/2014/main" id="{5FE23E69-7EED-F1B3-E086-56C389E9C2D2}"/>
              </a:ext>
            </a:extLst>
          </p:cNvPr>
          <p:cNvSpPr>
            <a:spLocks noGrp="1"/>
          </p:cNvSpPr>
          <p:nvPr>
            <p:ph type="ftr" sz="quarter" idx="11"/>
          </p:nvPr>
        </p:nvSpPr>
        <p:spPr/>
        <p:txBody>
          <a:bodyPr/>
          <a:lstStyle/>
          <a:p>
            <a:r>
              <a:rPr lang="en-US"/>
              <a:t>Sample Footer Text</a:t>
            </a:r>
            <a:endParaRPr lang="en-US" dirty="0"/>
          </a:p>
        </p:txBody>
      </p:sp>
      <p:sp>
        <p:nvSpPr>
          <p:cNvPr id="7" name="Slide Number Placeholder 6">
            <a:extLst>
              <a:ext uri="{FF2B5EF4-FFF2-40B4-BE49-F238E27FC236}">
                <a16:creationId xmlns:a16="http://schemas.microsoft.com/office/drawing/2014/main" id="{FC8D7090-2345-8C53-60C2-2364F1C26797}"/>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838532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70CC2-2E15-3D88-22ED-64D7F2E757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69DEB4-7D2A-6EEF-04CB-B590D47571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A33E8A-1CF0-E89C-7FF1-904D534F14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5F991C-E925-852C-2385-7CA4472F3D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A53FCC-7F18-B8E2-37CF-94DD5C976C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20B43C-1E43-F5A7-9CE9-7D437225ADD6}"/>
              </a:ext>
            </a:extLst>
          </p:cNvPr>
          <p:cNvSpPr>
            <a:spLocks noGrp="1"/>
          </p:cNvSpPr>
          <p:nvPr>
            <p:ph type="dt" sz="half" idx="10"/>
          </p:nvPr>
        </p:nvSpPr>
        <p:spPr/>
        <p:txBody>
          <a:bodyPr/>
          <a:lstStyle/>
          <a:p>
            <a:fld id="{85E05F5A-E4A3-476F-A89E-C2B73F2431E4}" type="datetime1">
              <a:rPr lang="en-US" smtClean="0"/>
              <a:t>8/6/23</a:t>
            </a:fld>
            <a:endParaRPr lang="en-US" dirty="0"/>
          </a:p>
        </p:txBody>
      </p:sp>
      <p:sp>
        <p:nvSpPr>
          <p:cNvPr id="8" name="Footer Placeholder 7">
            <a:extLst>
              <a:ext uri="{FF2B5EF4-FFF2-40B4-BE49-F238E27FC236}">
                <a16:creationId xmlns:a16="http://schemas.microsoft.com/office/drawing/2014/main" id="{2B126B7D-4885-9CB7-8A52-3129BF86AA91}"/>
              </a:ext>
            </a:extLst>
          </p:cNvPr>
          <p:cNvSpPr>
            <a:spLocks noGrp="1"/>
          </p:cNvSpPr>
          <p:nvPr>
            <p:ph type="ftr" sz="quarter" idx="11"/>
          </p:nvPr>
        </p:nvSpPr>
        <p:spPr/>
        <p:txBody>
          <a:bodyPr/>
          <a:lstStyle/>
          <a:p>
            <a:r>
              <a:rPr lang="en-US"/>
              <a:t>Sample Footer Text</a:t>
            </a:r>
            <a:endParaRPr lang="en-US" dirty="0"/>
          </a:p>
        </p:txBody>
      </p:sp>
      <p:sp>
        <p:nvSpPr>
          <p:cNvPr id="9" name="Slide Number Placeholder 8">
            <a:extLst>
              <a:ext uri="{FF2B5EF4-FFF2-40B4-BE49-F238E27FC236}">
                <a16:creationId xmlns:a16="http://schemas.microsoft.com/office/drawing/2014/main" id="{CAF75277-7DE4-20E5-41C3-A1698E511DD4}"/>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3679136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11383-049B-D4F7-F320-58D876058B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6DFD21-FA61-9406-BC3D-FB66E8FAC1FC}"/>
              </a:ext>
            </a:extLst>
          </p:cNvPr>
          <p:cNvSpPr>
            <a:spLocks noGrp="1"/>
          </p:cNvSpPr>
          <p:nvPr>
            <p:ph type="dt" sz="half" idx="10"/>
          </p:nvPr>
        </p:nvSpPr>
        <p:spPr/>
        <p:txBody>
          <a:bodyPr/>
          <a:lstStyle/>
          <a:p>
            <a:fld id="{E3761515-4A26-4F31-9F61-5A10B1FABBFC}" type="datetime1">
              <a:rPr lang="en-US" smtClean="0"/>
              <a:t>8/6/23</a:t>
            </a:fld>
            <a:endParaRPr lang="en-US" dirty="0"/>
          </a:p>
        </p:txBody>
      </p:sp>
      <p:sp>
        <p:nvSpPr>
          <p:cNvPr id="4" name="Footer Placeholder 3">
            <a:extLst>
              <a:ext uri="{FF2B5EF4-FFF2-40B4-BE49-F238E27FC236}">
                <a16:creationId xmlns:a16="http://schemas.microsoft.com/office/drawing/2014/main" id="{1D74945B-21FD-C32C-54E2-D0E10396E80C}"/>
              </a:ext>
            </a:extLst>
          </p:cNvPr>
          <p:cNvSpPr>
            <a:spLocks noGrp="1"/>
          </p:cNvSpPr>
          <p:nvPr>
            <p:ph type="ftr" sz="quarter" idx="11"/>
          </p:nvPr>
        </p:nvSpPr>
        <p:spPr/>
        <p:txBody>
          <a:bodyPr/>
          <a:lstStyle/>
          <a:p>
            <a:r>
              <a:rPr lang="en-US"/>
              <a:t>Sample Footer Text</a:t>
            </a:r>
            <a:endParaRPr lang="en-US" dirty="0"/>
          </a:p>
        </p:txBody>
      </p:sp>
      <p:sp>
        <p:nvSpPr>
          <p:cNvPr id="5" name="Slide Number Placeholder 4">
            <a:extLst>
              <a:ext uri="{FF2B5EF4-FFF2-40B4-BE49-F238E27FC236}">
                <a16:creationId xmlns:a16="http://schemas.microsoft.com/office/drawing/2014/main" id="{64DCBB56-7ECB-7F06-5CE2-D08306CC9D8D}"/>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44813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938C60-0822-0FB6-6855-3405CD47C89B}"/>
              </a:ext>
            </a:extLst>
          </p:cNvPr>
          <p:cNvSpPr>
            <a:spLocks noGrp="1"/>
          </p:cNvSpPr>
          <p:nvPr>
            <p:ph type="dt" sz="half" idx="10"/>
          </p:nvPr>
        </p:nvSpPr>
        <p:spPr/>
        <p:txBody>
          <a:bodyPr/>
          <a:lstStyle/>
          <a:p>
            <a:fld id="{4A75DC65-7D1F-4BAB-9695-F7E734143E14}" type="datetime1">
              <a:rPr lang="en-US" smtClean="0"/>
              <a:t>8/6/23</a:t>
            </a:fld>
            <a:endParaRPr lang="en-US" dirty="0"/>
          </a:p>
        </p:txBody>
      </p:sp>
      <p:sp>
        <p:nvSpPr>
          <p:cNvPr id="3" name="Footer Placeholder 2">
            <a:extLst>
              <a:ext uri="{FF2B5EF4-FFF2-40B4-BE49-F238E27FC236}">
                <a16:creationId xmlns:a16="http://schemas.microsoft.com/office/drawing/2014/main" id="{F20E5E2B-A850-B07E-1DCB-B511B21C738E}"/>
              </a:ext>
            </a:extLst>
          </p:cNvPr>
          <p:cNvSpPr>
            <a:spLocks noGrp="1"/>
          </p:cNvSpPr>
          <p:nvPr>
            <p:ph type="ftr" sz="quarter" idx="11"/>
          </p:nvPr>
        </p:nvSpPr>
        <p:spPr/>
        <p:txBody>
          <a:bodyPr/>
          <a:lstStyle/>
          <a:p>
            <a:r>
              <a:rPr lang="en-US"/>
              <a:t>Sample Footer Text</a:t>
            </a:r>
            <a:endParaRPr lang="en-US" dirty="0"/>
          </a:p>
        </p:txBody>
      </p:sp>
      <p:sp>
        <p:nvSpPr>
          <p:cNvPr id="4" name="Slide Number Placeholder 3">
            <a:extLst>
              <a:ext uri="{FF2B5EF4-FFF2-40B4-BE49-F238E27FC236}">
                <a16:creationId xmlns:a16="http://schemas.microsoft.com/office/drawing/2014/main" id="{644999EC-FC48-B21F-68AF-07DEDB68E699}"/>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3092363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EC0B0-1385-C6BB-0143-9B74141631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3F1843-823D-6057-D534-0D70D33876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CC502B-B381-A52E-271E-7BBBDB9BEE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7F661F-BFAA-9677-166C-978886A02BE7}"/>
              </a:ext>
            </a:extLst>
          </p:cNvPr>
          <p:cNvSpPr>
            <a:spLocks noGrp="1"/>
          </p:cNvSpPr>
          <p:nvPr>
            <p:ph type="dt" sz="half" idx="10"/>
          </p:nvPr>
        </p:nvSpPr>
        <p:spPr/>
        <p:txBody>
          <a:bodyPr/>
          <a:lstStyle/>
          <a:p>
            <a:fld id="{7E624077-BD55-4036-8E92-6558FDF3B653}" type="datetime1">
              <a:rPr lang="en-US" smtClean="0"/>
              <a:t>8/6/23</a:t>
            </a:fld>
            <a:endParaRPr lang="en-US" dirty="0"/>
          </a:p>
        </p:txBody>
      </p:sp>
      <p:sp>
        <p:nvSpPr>
          <p:cNvPr id="6" name="Footer Placeholder 5">
            <a:extLst>
              <a:ext uri="{FF2B5EF4-FFF2-40B4-BE49-F238E27FC236}">
                <a16:creationId xmlns:a16="http://schemas.microsoft.com/office/drawing/2014/main" id="{490FD6DB-1EB7-2E0B-4C01-6D0AA487BF22}"/>
              </a:ext>
            </a:extLst>
          </p:cNvPr>
          <p:cNvSpPr>
            <a:spLocks noGrp="1"/>
          </p:cNvSpPr>
          <p:nvPr>
            <p:ph type="ftr" sz="quarter" idx="11"/>
          </p:nvPr>
        </p:nvSpPr>
        <p:spPr/>
        <p:txBody>
          <a:bodyPr/>
          <a:lstStyle/>
          <a:p>
            <a:r>
              <a:rPr lang="en-US"/>
              <a:t>Sample Footer Text</a:t>
            </a:r>
            <a:endParaRPr lang="en-US" dirty="0"/>
          </a:p>
        </p:txBody>
      </p:sp>
      <p:sp>
        <p:nvSpPr>
          <p:cNvPr id="7" name="Slide Number Placeholder 6">
            <a:extLst>
              <a:ext uri="{FF2B5EF4-FFF2-40B4-BE49-F238E27FC236}">
                <a16:creationId xmlns:a16="http://schemas.microsoft.com/office/drawing/2014/main" id="{82216D58-F86A-44D1-3C14-965C81029FDF}"/>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404225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351E7-22B8-6205-F8EB-FEFE6AFF8E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3F7C8F-40F8-1255-2625-BB1EE02840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BD0BCA-C943-9DDE-0AFF-0C5A2FFC23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50AB91-8841-868F-2319-AFC62355CF2A}"/>
              </a:ext>
            </a:extLst>
          </p:cNvPr>
          <p:cNvSpPr>
            <a:spLocks noGrp="1"/>
          </p:cNvSpPr>
          <p:nvPr>
            <p:ph type="dt" sz="half" idx="10"/>
          </p:nvPr>
        </p:nvSpPr>
        <p:spPr/>
        <p:txBody>
          <a:bodyPr/>
          <a:lstStyle/>
          <a:p>
            <a:fld id="{804225F2-7107-4609-BCC2-77C63064A5E8}" type="datetime1">
              <a:rPr lang="en-US" smtClean="0"/>
              <a:t>8/6/23</a:t>
            </a:fld>
            <a:endParaRPr lang="en-US" dirty="0"/>
          </a:p>
        </p:txBody>
      </p:sp>
      <p:sp>
        <p:nvSpPr>
          <p:cNvPr id="6" name="Footer Placeholder 5">
            <a:extLst>
              <a:ext uri="{FF2B5EF4-FFF2-40B4-BE49-F238E27FC236}">
                <a16:creationId xmlns:a16="http://schemas.microsoft.com/office/drawing/2014/main" id="{985C6B3C-49DA-30C4-BFF2-63F6B44384F6}"/>
              </a:ext>
            </a:extLst>
          </p:cNvPr>
          <p:cNvSpPr>
            <a:spLocks noGrp="1"/>
          </p:cNvSpPr>
          <p:nvPr>
            <p:ph type="ftr" sz="quarter" idx="11"/>
          </p:nvPr>
        </p:nvSpPr>
        <p:spPr/>
        <p:txBody>
          <a:bodyPr/>
          <a:lstStyle/>
          <a:p>
            <a:r>
              <a:rPr lang="en-US"/>
              <a:t>Sample Footer Text</a:t>
            </a:r>
            <a:endParaRPr lang="en-US" dirty="0"/>
          </a:p>
        </p:txBody>
      </p:sp>
      <p:sp>
        <p:nvSpPr>
          <p:cNvPr id="7" name="Slide Number Placeholder 6">
            <a:extLst>
              <a:ext uri="{FF2B5EF4-FFF2-40B4-BE49-F238E27FC236}">
                <a16:creationId xmlns:a16="http://schemas.microsoft.com/office/drawing/2014/main" id="{384E7256-4A47-BB80-704A-7932DF6476DF}"/>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973172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288234-A546-AB5F-A5D9-67B8EF4941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280A97-F2F5-3042-C436-E9556852B4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A2F00F-6C2C-8580-41B5-3C6C7BCF28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FE42E8-8B57-452D-A122-4DCE9AC771EF}" type="datetime1">
              <a:rPr lang="en-US" smtClean="0"/>
              <a:t>8/6/23</a:t>
            </a:fld>
            <a:endParaRPr lang="en-US" dirty="0"/>
          </a:p>
        </p:txBody>
      </p:sp>
      <p:sp>
        <p:nvSpPr>
          <p:cNvPr id="5" name="Footer Placeholder 4">
            <a:extLst>
              <a:ext uri="{FF2B5EF4-FFF2-40B4-BE49-F238E27FC236}">
                <a16:creationId xmlns:a16="http://schemas.microsoft.com/office/drawing/2014/main" id="{A7A75129-A0EC-6D3C-0767-0F80620884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98524273-0C01-484A-8279-CE40715450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428579634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4.JPG"/><Relationship Id="rId7" Type="http://schemas.openxmlformats.org/officeDocument/2006/relationships/diagramColors" Target="../diagrams/colors1.xml"/><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g"/></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2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friendshipassociation.org/" TargetMode="External"/><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hyperlink" Target="mailto:amisoledad@gmail.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9">
            <a:extLst>
              <a:ext uri="{FF2B5EF4-FFF2-40B4-BE49-F238E27FC236}">
                <a16:creationId xmlns:a16="http://schemas.microsoft.com/office/drawing/2014/main" id="{1FEC590B-3306-47E9-BD67-97F3F76169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27" name="Color">
              <a:extLst>
                <a:ext uri="{FF2B5EF4-FFF2-40B4-BE49-F238E27FC236}">
                  <a16:creationId xmlns:a16="http://schemas.microsoft.com/office/drawing/2014/main" id="{54F87DBC-E43C-4CE4-A8C5-61E3D6819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olor">
              <a:extLst>
                <a:ext uri="{FF2B5EF4-FFF2-40B4-BE49-F238E27FC236}">
                  <a16:creationId xmlns:a16="http://schemas.microsoft.com/office/drawing/2014/main" id="{CD39A88A-7F84-4ACA-877B-E28BC26CD8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13">
            <a:extLst>
              <a:ext uri="{FF2B5EF4-FFF2-40B4-BE49-F238E27FC236}">
                <a16:creationId xmlns:a16="http://schemas.microsoft.com/office/drawing/2014/main" id="{A47AAF5E-1692-48C9-98FB-6432BF0BC4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33" name="Freeform: Shape 14">
              <a:extLst>
                <a:ext uri="{FF2B5EF4-FFF2-40B4-BE49-F238E27FC236}">
                  <a16:creationId xmlns:a16="http://schemas.microsoft.com/office/drawing/2014/main" id="{5F36A26D-E71D-4663-B197-8B7BFA37AD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Freeform: Shape 15">
              <a:extLst>
                <a:ext uri="{FF2B5EF4-FFF2-40B4-BE49-F238E27FC236}">
                  <a16:creationId xmlns:a16="http://schemas.microsoft.com/office/drawing/2014/main" id="{8A821CEB-DA96-4952-93B9-81F9C42BAD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7" name="Freeform: Shape 16">
              <a:extLst>
                <a:ext uri="{FF2B5EF4-FFF2-40B4-BE49-F238E27FC236}">
                  <a16:creationId xmlns:a16="http://schemas.microsoft.com/office/drawing/2014/main" id="{18C8EDE0-D69B-4F65-9AB7-DDE7EAD78E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9" name="Freeform: Shape 17">
              <a:extLst>
                <a:ext uri="{FF2B5EF4-FFF2-40B4-BE49-F238E27FC236}">
                  <a16:creationId xmlns:a16="http://schemas.microsoft.com/office/drawing/2014/main" id="{546F0982-BF10-4BF6-842A-F631654FF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1" name="Freeform: Shape 18">
              <a:extLst>
                <a:ext uri="{FF2B5EF4-FFF2-40B4-BE49-F238E27FC236}">
                  <a16:creationId xmlns:a16="http://schemas.microsoft.com/office/drawing/2014/main" id="{2B313509-2128-42CA-81B6-C9EC23E44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1589188C-E06E-4F8A-BDD1-02ADF1408F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6B4E610F-FCD0-483F-B9F2-6DF2C28FE8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E2F67C47-5FC2-D245-25EC-BBB69D34D765}"/>
              </a:ext>
            </a:extLst>
          </p:cNvPr>
          <p:cNvSpPr>
            <a:spLocks noGrp="1"/>
          </p:cNvSpPr>
          <p:nvPr>
            <p:ph type="ctrTitle"/>
          </p:nvPr>
        </p:nvSpPr>
        <p:spPr>
          <a:xfrm>
            <a:off x="789708" y="666351"/>
            <a:ext cx="10558405" cy="3044335"/>
          </a:xfrm>
        </p:spPr>
        <p:txBody>
          <a:bodyPr anchor="b">
            <a:normAutofit/>
          </a:bodyPr>
          <a:lstStyle/>
          <a:p>
            <a:r>
              <a:rPr lang="en-US" sz="4800">
                <a:solidFill>
                  <a:schemeClr val="bg1"/>
                </a:solidFill>
              </a:rPr>
              <a:t>A Journey in Support of the Cuban People</a:t>
            </a:r>
            <a:br>
              <a:rPr lang="en-US" sz="4800">
                <a:solidFill>
                  <a:schemeClr val="bg1"/>
                </a:solidFill>
              </a:rPr>
            </a:br>
            <a:endParaRPr lang="en-US" sz="4800">
              <a:solidFill>
                <a:schemeClr val="bg1"/>
              </a:solidFill>
            </a:endParaRPr>
          </a:p>
        </p:txBody>
      </p:sp>
      <p:sp>
        <p:nvSpPr>
          <p:cNvPr id="3" name="Subtitle 2">
            <a:extLst>
              <a:ext uri="{FF2B5EF4-FFF2-40B4-BE49-F238E27FC236}">
                <a16:creationId xmlns:a16="http://schemas.microsoft.com/office/drawing/2014/main" id="{B830F851-1FD6-15A0-8F0D-6CC4DDFBA518}"/>
              </a:ext>
            </a:extLst>
          </p:cNvPr>
          <p:cNvSpPr>
            <a:spLocks noGrp="1"/>
          </p:cNvSpPr>
          <p:nvPr>
            <p:ph type="subTitle" idx="1"/>
          </p:nvPr>
        </p:nvSpPr>
        <p:spPr>
          <a:xfrm>
            <a:off x="789708" y="3866064"/>
            <a:ext cx="10558405" cy="2234485"/>
          </a:xfrm>
        </p:spPr>
        <p:txBody>
          <a:bodyPr anchor="t">
            <a:normAutofit/>
          </a:bodyPr>
          <a:lstStyle/>
          <a:p>
            <a:r>
              <a:rPr lang="en-US">
                <a:solidFill>
                  <a:schemeClr val="bg1"/>
                </a:solidFill>
              </a:rPr>
              <a:t>The Friendship Association</a:t>
            </a:r>
          </a:p>
          <a:p>
            <a:r>
              <a:rPr lang="en-US">
                <a:solidFill>
                  <a:schemeClr val="bg1"/>
                </a:solidFill>
              </a:rPr>
              <a:t>October 13-26, 2022</a:t>
            </a:r>
          </a:p>
        </p:txBody>
      </p:sp>
    </p:spTree>
    <p:extLst>
      <p:ext uri="{BB962C8B-B14F-4D97-AF65-F5344CB8AC3E}">
        <p14:creationId xmlns:p14="http://schemas.microsoft.com/office/powerpoint/2010/main" val="386743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700"/>
                                        <p:tgtEl>
                                          <p:spTgt spid="3">
                                            <p:txEl>
                                              <p:pRg st="1" end="1"/>
                                            </p:txEl>
                                          </p:spTgt>
                                        </p:tgtEl>
                                      </p:cBhvr>
                                    </p:animEffect>
                                  </p:childTnLst>
                                </p:cTn>
                              </p:par>
                              <p:par>
                                <p:cTn id="13" presetID="10" presetClass="entr" presetSubtype="0" fill="hold" grpId="0" nodeType="withEffect">
                                  <p:stCondLst>
                                    <p:cond delay="1000"/>
                                  </p:stCondLst>
                                  <p:iterate>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BAE922-606C-112D-51A5-BC46E4B2DC21}"/>
              </a:ext>
            </a:extLst>
          </p:cNvPr>
          <p:cNvSpPr txBox="1"/>
          <p:nvPr/>
        </p:nvSpPr>
        <p:spPr>
          <a:xfrm>
            <a:off x="428165" y="273459"/>
            <a:ext cx="10549890" cy="707886"/>
          </a:xfrm>
          <a:prstGeom prst="rect">
            <a:avLst/>
          </a:prstGeom>
          <a:noFill/>
        </p:spPr>
        <p:txBody>
          <a:bodyPr wrap="square" rtlCol="0">
            <a:spAutoFit/>
          </a:bodyPr>
          <a:lstStyle/>
          <a:p>
            <a:r>
              <a:rPr lang="en-US" sz="2000" dirty="0"/>
              <a:t>We engage in cultural exchanges such as poetry reading and presentations of books authored by </a:t>
            </a:r>
            <a:r>
              <a:rPr lang="en-US" sz="2000" dirty="0" err="1"/>
              <a:t>Baracoans</a:t>
            </a:r>
            <a:r>
              <a:rPr lang="en-US" sz="2000" dirty="0"/>
              <a:t> and edited and published by the Friendship Association.</a:t>
            </a:r>
          </a:p>
        </p:txBody>
      </p:sp>
      <p:pic>
        <p:nvPicPr>
          <p:cNvPr id="4" name="Picture 3" descr="A picture containing person&#10;&#10;Description automatically generated">
            <a:extLst>
              <a:ext uri="{FF2B5EF4-FFF2-40B4-BE49-F238E27FC236}">
                <a16:creationId xmlns:a16="http://schemas.microsoft.com/office/drawing/2014/main" id="{E594C8C0-C033-CDCF-6D25-43E4510861B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5400000">
            <a:off x="-292208" y="1880402"/>
            <a:ext cx="4872421" cy="3654316"/>
          </a:xfrm>
          <a:prstGeom prst="rect">
            <a:avLst/>
          </a:prstGeom>
        </p:spPr>
      </p:pic>
      <p:pic>
        <p:nvPicPr>
          <p:cNvPr id="6" name="Picture 5" descr="A group of people in a room&#10;&#10;Description automatically generated with medium confidence">
            <a:extLst>
              <a:ext uri="{FF2B5EF4-FFF2-40B4-BE49-F238E27FC236}">
                <a16:creationId xmlns:a16="http://schemas.microsoft.com/office/drawing/2014/main" id="{F1FD14EB-CD96-C2D4-B245-533DB2EDFCB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5400000">
            <a:off x="3715628" y="1903941"/>
            <a:ext cx="5060731" cy="3795548"/>
          </a:xfrm>
          <a:prstGeom prst="rect">
            <a:avLst/>
          </a:prstGeom>
        </p:spPr>
      </p:pic>
      <p:pic>
        <p:nvPicPr>
          <p:cNvPr id="8" name="Picture 7" descr="A group of people lying on a bed&#10;&#10;Description automatically generated with low confidence">
            <a:extLst>
              <a:ext uri="{FF2B5EF4-FFF2-40B4-BE49-F238E27FC236}">
                <a16:creationId xmlns:a16="http://schemas.microsoft.com/office/drawing/2014/main" id="{AA66226A-47E3-D1EB-5991-40D04E1230D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5400000">
            <a:off x="7951297" y="1998972"/>
            <a:ext cx="4556234" cy="3417176"/>
          </a:xfrm>
          <a:prstGeom prst="rect">
            <a:avLst/>
          </a:prstGeom>
        </p:spPr>
      </p:pic>
      <p:sp>
        <p:nvSpPr>
          <p:cNvPr id="9" name="TextBox 8">
            <a:extLst>
              <a:ext uri="{FF2B5EF4-FFF2-40B4-BE49-F238E27FC236}">
                <a16:creationId xmlns:a16="http://schemas.microsoft.com/office/drawing/2014/main" id="{91161935-293A-C11F-505F-CE314DD91FD2}"/>
              </a:ext>
            </a:extLst>
          </p:cNvPr>
          <p:cNvSpPr txBox="1"/>
          <p:nvPr/>
        </p:nvSpPr>
        <p:spPr>
          <a:xfrm>
            <a:off x="71382" y="6332081"/>
            <a:ext cx="4458577" cy="369332"/>
          </a:xfrm>
          <a:prstGeom prst="rect">
            <a:avLst/>
          </a:prstGeom>
          <a:noFill/>
        </p:spPr>
        <p:txBody>
          <a:bodyPr wrap="square" rtlCol="0">
            <a:spAutoFit/>
          </a:bodyPr>
          <a:lstStyle/>
          <a:p>
            <a:r>
              <a:rPr lang="en-US" dirty="0"/>
              <a:t>Rafael </a:t>
            </a:r>
            <a:r>
              <a:rPr lang="en-US" dirty="0" err="1"/>
              <a:t>Mosqueda</a:t>
            </a:r>
            <a:r>
              <a:rPr lang="en-US" dirty="0"/>
              <a:t>, author </a:t>
            </a:r>
            <a:r>
              <a:rPr lang="en-US" u="sng" dirty="0"/>
              <a:t>Antes del Silencio</a:t>
            </a:r>
          </a:p>
        </p:txBody>
      </p:sp>
      <p:sp>
        <p:nvSpPr>
          <p:cNvPr id="10" name="TextBox 9">
            <a:extLst>
              <a:ext uri="{FF2B5EF4-FFF2-40B4-BE49-F238E27FC236}">
                <a16:creationId xmlns:a16="http://schemas.microsoft.com/office/drawing/2014/main" id="{BF0E236A-2B33-CAD6-2175-F7935E774A05}"/>
              </a:ext>
            </a:extLst>
          </p:cNvPr>
          <p:cNvSpPr txBox="1"/>
          <p:nvPr/>
        </p:nvSpPr>
        <p:spPr>
          <a:xfrm>
            <a:off x="4635062" y="6332081"/>
            <a:ext cx="3048000" cy="369332"/>
          </a:xfrm>
          <a:prstGeom prst="rect">
            <a:avLst/>
          </a:prstGeom>
          <a:noFill/>
        </p:spPr>
        <p:txBody>
          <a:bodyPr wrap="square" rtlCol="0">
            <a:spAutoFit/>
          </a:bodyPr>
          <a:lstStyle/>
          <a:p>
            <a:r>
              <a:rPr lang="en-US" dirty="0"/>
              <a:t>    </a:t>
            </a:r>
            <a:r>
              <a:rPr lang="en-US" dirty="0" err="1"/>
              <a:t>Gertrudís</a:t>
            </a:r>
            <a:r>
              <a:rPr lang="en-US" dirty="0"/>
              <a:t>, </a:t>
            </a:r>
            <a:r>
              <a:rPr lang="en-US" dirty="0" err="1"/>
              <a:t>Baracoan</a:t>
            </a:r>
            <a:r>
              <a:rPr lang="en-US" dirty="0"/>
              <a:t> poet</a:t>
            </a:r>
          </a:p>
        </p:txBody>
      </p:sp>
      <p:sp>
        <p:nvSpPr>
          <p:cNvPr id="11" name="TextBox 10">
            <a:extLst>
              <a:ext uri="{FF2B5EF4-FFF2-40B4-BE49-F238E27FC236}">
                <a16:creationId xmlns:a16="http://schemas.microsoft.com/office/drawing/2014/main" id="{C34BD6A4-A682-61F3-2404-4B42C8EC7784}"/>
              </a:ext>
            </a:extLst>
          </p:cNvPr>
          <p:cNvSpPr txBox="1"/>
          <p:nvPr/>
        </p:nvSpPr>
        <p:spPr>
          <a:xfrm>
            <a:off x="8681546" y="6117970"/>
            <a:ext cx="3720662" cy="646331"/>
          </a:xfrm>
          <a:prstGeom prst="rect">
            <a:avLst/>
          </a:prstGeom>
          <a:noFill/>
        </p:spPr>
        <p:txBody>
          <a:bodyPr wrap="square" rtlCol="0">
            <a:spAutoFit/>
          </a:bodyPr>
          <a:lstStyle/>
          <a:p>
            <a:r>
              <a:rPr lang="en-US" dirty="0"/>
              <a:t>Sharyn Thompson, Friendship Association</a:t>
            </a:r>
          </a:p>
        </p:txBody>
      </p:sp>
      <p:sp>
        <p:nvSpPr>
          <p:cNvPr id="12" name="TextBox 11">
            <a:extLst>
              <a:ext uri="{FF2B5EF4-FFF2-40B4-BE49-F238E27FC236}">
                <a16:creationId xmlns:a16="http://schemas.microsoft.com/office/drawing/2014/main" id="{CA02BD2B-638F-606E-48B9-181266BC78BC}"/>
              </a:ext>
            </a:extLst>
          </p:cNvPr>
          <p:cNvSpPr txBox="1"/>
          <p:nvPr/>
        </p:nvSpPr>
        <p:spPr>
          <a:xfrm>
            <a:off x="8520826" y="959257"/>
            <a:ext cx="3492498" cy="369332"/>
          </a:xfrm>
          <a:prstGeom prst="rect">
            <a:avLst/>
          </a:prstGeom>
          <a:noFill/>
        </p:spPr>
        <p:txBody>
          <a:bodyPr wrap="square" rtlCol="0">
            <a:spAutoFit/>
          </a:bodyPr>
          <a:lstStyle/>
          <a:p>
            <a:r>
              <a:rPr lang="en-US" dirty="0"/>
              <a:t>Poetry Reading -- Baracoa</a:t>
            </a:r>
          </a:p>
        </p:txBody>
      </p:sp>
    </p:spTree>
    <p:extLst>
      <p:ext uri="{BB962C8B-B14F-4D97-AF65-F5344CB8AC3E}">
        <p14:creationId xmlns:p14="http://schemas.microsoft.com/office/powerpoint/2010/main" val="2567770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people, group&#10;&#10;Description automatically generated">
            <a:extLst>
              <a:ext uri="{FF2B5EF4-FFF2-40B4-BE49-F238E27FC236}">
                <a16:creationId xmlns:a16="http://schemas.microsoft.com/office/drawing/2014/main" id="{00DBA65B-85D2-D01C-73F9-EF415D9020E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80441" y="1292773"/>
            <a:ext cx="7231117" cy="5423338"/>
          </a:xfrm>
          <a:prstGeom prst="rect">
            <a:avLst/>
          </a:prstGeom>
        </p:spPr>
      </p:pic>
      <p:sp>
        <p:nvSpPr>
          <p:cNvPr id="4" name="TextBox 3">
            <a:extLst>
              <a:ext uri="{FF2B5EF4-FFF2-40B4-BE49-F238E27FC236}">
                <a16:creationId xmlns:a16="http://schemas.microsoft.com/office/drawing/2014/main" id="{62A891DB-8687-4D9E-FF93-2F542CC4EAF1}"/>
              </a:ext>
            </a:extLst>
          </p:cNvPr>
          <p:cNvSpPr txBox="1"/>
          <p:nvPr/>
        </p:nvSpPr>
        <p:spPr>
          <a:xfrm>
            <a:off x="557049" y="141889"/>
            <a:ext cx="11445765" cy="923330"/>
          </a:xfrm>
          <a:prstGeom prst="rect">
            <a:avLst/>
          </a:prstGeom>
          <a:noFill/>
        </p:spPr>
        <p:txBody>
          <a:bodyPr wrap="square" rtlCol="0">
            <a:spAutoFit/>
          </a:bodyPr>
          <a:lstStyle/>
          <a:p>
            <a:r>
              <a:rPr lang="en-US" dirty="0"/>
              <a:t>Baracoa authors:  (R) José Enrique </a:t>
            </a:r>
            <a:r>
              <a:rPr lang="en-US" dirty="0" err="1"/>
              <a:t>Floirián</a:t>
            </a:r>
            <a:r>
              <a:rPr lang="en-US" dirty="0"/>
              <a:t>, </a:t>
            </a:r>
            <a:r>
              <a:rPr lang="en-US" b="1" i="1" dirty="0"/>
              <a:t>El </a:t>
            </a:r>
            <a:r>
              <a:rPr lang="en-US" b="1" i="1" dirty="0" err="1"/>
              <a:t>Prodigio</a:t>
            </a:r>
            <a:r>
              <a:rPr lang="en-US" b="1" i="1" dirty="0"/>
              <a:t> de las Manos </a:t>
            </a:r>
            <a:r>
              <a:rPr lang="en-US" dirty="0"/>
              <a:t>(The Prodigy of the Hands); (M) </a:t>
            </a:r>
            <a:r>
              <a:rPr lang="en-US" dirty="0" err="1"/>
              <a:t>Noelvis</a:t>
            </a:r>
            <a:r>
              <a:rPr lang="en-US" dirty="0"/>
              <a:t> Pérez, </a:t>
            </a:r>
            <a:r>
              <a:rPr lang="en-US" b="1" i="1" dirty="0"/>
              <a:t>Baracoa y </a:t>
            </a:r>
            <a:r>
              <a:rPr lang="en-US" b="1" i="1" dirty="0" err="1"/>
              <a:t>su</a:t>
            </a:r>
            <a:r>
              <a:rPr lang="en-US" b="1" i="1" dirty="0"/>
              <a:t> </a:t>
            </a:r>
            <a:r>
              <a:rPr lang="en-US" b="1" i="1" dirty="0" err="1"/>
              <a:t>Artesanía</a:t>
            </a:r>
            <a:r>
              <a:rPr lang="en-US" b="1" i="1" dirty="0"/>
              <a:t>: </a:t>
            </a:r>
            <a:r>
              <a:rPr lang="en-US" b="1" i="1" dirty="0" err="1"/>
              <a:t>Reflejo</a:t>
            </a:r>
            <a:r>
              <a:rPr lang="en-US" b="1" i="1" dirty="0"/>
              <a:t> de </a:t>
            </a:r>
            <a:r>
              <a:rPr lang="en-US" b="1" i="1" dirty="0" err="1"/>
              <a:t>su</a:t>
            </a:r>
            <a:r>
              <a:rPr lang="en-US" b="1" i="1" dirty="0"/>
              <a:t> </a:t>
            </a:r>
            <a:r>
              <a:rPr lang="en-US" b="1" i="1" dirty="0" err="1"/>
              <a:t>entorno</a:t>
            </a:r>
            <a:r>
              <a:rPr lang="en-US" b="1" i="1" dirty="0"/>
              <a:t> natural </a:t>
            </a:r>
            <a:r>
              <a:rPr lang="en-US" dirty="0"/>
              <a:t>(Baracoa and its Crafts: Reflection of its natural environment);</a:t>
            </a:r>
          </a:p>
          <a:p>
            <a:r>
              <a:rPr lang="en-US" dirty="0"/>
              <a:t>(L) Javier </a:t>
            </a:r>
            <a:r>
              <a:rPr lang="en-US" dirty="0" err="1"/>
              <a:t>Lafita</a:t>
            </a:r>
            <a:r>
              <a:rPr lang="en-US" b="1" i="1" dirty="0"/>
              <a:t>, Baracoa: Raíces </a:t>
            </a:r>
            <a:r>
              <a:rPr lang="en-US" b="1" i="1" dirty="0" err="1"/>
              <a:t>Vivas</a:t>
            </a:r>
            <a:r>
              <a:rPr lang="en-US" b="1" i="1" dirty="0"/>
              <a:t> de la Cocina Cubana </a:t>
            </a:r>
            <a:r>
              <a:rPr lang="en-US" dirty="0"/>
              <a:t>(Baracoa: Living Roots of  Cuban Cuisine)</a:t>
            </a:r>
          </a:p>
        </p:txBody>
      </p:sp>
    </p:spTree>
    <p:extLst>
      <p:ext uri="{BB962C8B-B14F-4D97-AF65-F5344CB8AC3E}">
        <p14:creationId xmlns:p14="http://schemas.microsoft.com/office/powerpoint/2010/main" val="3586890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392949-4949-378D-A89C-5484B7CF906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5400000">
            <a:off x="1130934" y="1377545"/>
            <a:ext cx="5674361" cy="4255771"/>
          </a:xfrm>
          <a:prstGeom prst="rect">
            <a:avLst/>
          </a:prstGeom>
        </p:spPr>
      </p:pic>
      <p:sp>
        <p:nvSpPr>
          <p:cNvPr id="4" name="TextBox 3">
            <a:extLst>
              <a:ext uri="{FF2B5EF4-FFF2-40B4-BE49-F238E27FC236}">
                <a16:creationId xmlns:a16="http://schemas.microsoft.com/office/drawing/2014/main" id="{9B7E0ADA-0779-3DD5-FF61-F72FD4CD3A0A}"/>
              </a:ext>
            </a:extLst>
          </p:cNvPr>
          <p:cNvSpPr txBox="1"/>
          <p:nvPr/>
        </p:nvSpPr>
        <p:spPr>
          <a:xfrm>
            <a:off x="6891251" y="1155469"/>
            <a:ext cx="3965171" cy="2862322"/>
          </a:xfrm>
          <a:prstGeom prst="rect">
            <a:avLst/>
          </a:prstGeom>
          <a:noFill/>
        </p:spPr>
        <p:txBody>
          <a:bodyPr wrap="square" rtlCol="0">
            <a:spAutoFit/>
          </a:bodyPr>
          <a:lstStyle/>
          <a:p>
            <a:r>
              <a:rPr lang="en-US" sz="2000" dirty="0"/>
              <a:t>Author Javier </a:t>
            </a:r>
            <a:r>
              <a:rPr lang="en-US" sz="2000" dirty="0" err="1"/>
              <a:t>Lafita</a:t>
            </a:r>
            <a:r>
              <a:rPr lang="en-US" sz="2000" dirty="0"/>
              <a:t> and family. They live in Havana but due to COVID and costs, had not been able to visit their extended family in Baracoa for about 4 years.  The Friendship Association bus carried them with us to Baracoa, where they spent a few days visiting their relatives, and then returned with us to Havana.</a:t>
            </a:r>
          </a:p>
        </p:txBody>
      </p:sp>
    </p:spTree>
    <p:extLst>
      <p:ext uri="{BB962C8B-B14F-4D97-AF65-F5344CB8AC3E}">
        <p14:creationId xmlns:p14="http://schemas.microsoft.com/office/powerpoint/2010/main" val="1297128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F00F91-3368-CA95-A056-5364D1125E19}"/>
              </a:ext>
            </a:extLst>
          </p:cNvPr>
          <p:cNvSpPr txBox="1"/>
          <p:nvPr/>
        </p:nvSpPr>
        <p:spPr>
          <a:xfrm>
            <a:off x="554804" y="277402"/>
            <a:ext cx="7023155" cy="2554545"/>
          </a:xfrm>
          <a:prstGeom prst="rect">
            <a:avLst/>
          </a:prstGeom>
          <a:noFill/>
        </p:spPr>
        <p:txBody>
          <a:bodyPr wrap="square" rtlCol="0">
            <a:spAutoFit/>
          </a:bodyPr>
          <a:lstStyle/>
          <a:p>
            <a:r>
              <a:rPr lang="en-US" sz="2000" dirty="0"/>
              <a:t>The preceding three authors were featured at their book presentations, which we attended.   Book publishing by Cuban authors is an important part of the work of the Friendship Association, under the publishing name of </a:t>
            </a:r>
            <a:r>
              <a:rPr lang="en-US" sz="2000" dirty="0" err="1"/>
              <a:t>Ediciones</a:t>
            </a:r>
            <a:r>
              <a:rPr lang="en-US" sz="2000" dirty="0"/>
              <a:t> </a:t>
            </a:r>
            <a:r>
              <a:rPr lang="en-US" sz="2000" dirty="0" err="1"/>
              <a:t>Nuevos</a:t>
            </a:r>
            <a:r>
              <a:rPr lang="en-US" sz="2000" dirty="0"/>
              <a:t> </a:t>
            </a:r>
            <a:r>
              <a:rPr lang="en-US" sz="2000" dirty="0" err="1"/>
              <a:t>Mundos</a:t>
            </a:r>
            <a:r>
              <a:rPr lang="en-US" sz="2000" dirty="0"/>
              <a:t>.  Soledad </a:t>
            </a:r>
            <a:r>
              <a:rPr lang="en-US" sz="2000" dirty="0" err="1"/>
              <a:t>Pagliuca</a:t>
            </a:r>
            <a:r>
              <a:rPr lang="en-US" sz="2000" dirty="0"/>
              <a:t>, Kate Hennessey and Sharyn Thompson work closely with the authors as they edit and translate their work.</a:t>
            </a:r>
          </a:p>
          <a:p>
            <a:endParaRPr lang="en-US" sz="2000" dirty="0"/>
          </a:p>
        </p:txBody>
      </p:sp>
      <p:pic>
        <p:nvPicPr>
          <p:cNvPr id="4" name="Picture 3" descr="A picture containing person, indoor&#10;&#10;Description automatically generated">
            <a:extLst>
              <a:ext uri="{FF2B5EF4-FFF2-40B4-BE49-F238E27FC236}">
                <a16:creationId xmlns:a16="http://schemas.microsoft.com/office/drawing/2014/main" id="{F280A053-66EE-EC26-0B9D-4DB219207EF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77411" y="2450032"/>
            <a:ext cx="5507421" cy="4130566"/>
          </a:xfrm>
          <a:prstGeom prst="rect">
            <a:avLst/>
          </a:prstGeom>
        </p:spPr>
      </p:pic>
      <p:pic>
        <p:nvPicPr>
          <p:cNvPr id="6" name="Picture 5" descr="A person speaking into a microphone&#10;&#10;Description automatically generated with low confidence">
            <a:extLst>
              <a:ext uri="{FF2B5EF4-FFF2-40B4-BE49-F238E27FC236}">
                <a16:creationId xmlns:a16="http://schemas.microsoft.com/office/drawing/2014/main" id="{9483B9EA-6995-C040-335D-D93DCD51EFF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46479" y="816617"/>
            <a:ext cx="3668110" cy="2751083"/>
          </a:xfrm>
          <a:prstGeom prst="rect">
            <a:avLst/>
          </a:prstGeom>
        </p:spPr>
      </p:pic>
      <p:pic>
        <p:nvPicPr>
          <p:cNvPr id="8" name="Picture 7" descr="A person speaking into a microphone&#10;&#10;Description automatically generated with medium confidence">
            <a:extLst>
              <a:ext uri="{FF2B5EF4-FFF2-40B4-BE49-F238E27FC236}">
                <a16:creationId xmlns:a16="http://schemas.microsoft.com/office/drawing/2014/main" id="{8A0F9B14-D163-6228-5C61-7606EB1EA31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99890" y="3737584"/>
            <a:ext cx="3668110" cy="2751083"/>
          </a:xfrm>
          <a:prstGeom prst="rect">
            <a:avLst/>
          </a:prstGeom>
        </p:spPr>
      </p:pic>
    </p:spTree>
    <p:extLst>
      <p:ext uri="{BB962C8B-B14F-4D97-AF65-F5344CB8AC3E}">
        <p14:creationId xmlns:p14="http://schemas.microsoft.com/office/powerpoint/2010/main" val="1841207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2D17EA1C-7E06-A90C-3B72-2E16E79AF96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61847" y="222669"/>
            <a:ext cx="3831339" cy="3384129"/>
          </a:xfrm>
          <a:prstGeom prst="rect">
            <a:avLst/>
          </a:prstGeom>
        </p:spPr>
      </p:pic>
      <p:pic>
        <p:nvPicPr>
          <p:cNvPr id="5" name="Picture 4" descr="A picture containing text, book&#10;&#10;Description automatically generated">
            <a:extLst>
              <a:ext uri="{FF2B5EF4-FFF2-40B4-BE49-F238E27FC236}">
                <a16:creationId xmlns:a16="http://schemas.microsoft.com/office/drawing/2014/main" id="{A489560B-49A4-24BB-F0A3-DF57C560F35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67231" y="3762757"/>
            <a:ext cx="3565144" cy="2900548"/>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0462F705-57A2-5AD1-BEFC-4766AE47B0D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984449" y="1503343"/>
            <a:ext cx="2207551" cy="3688504"/>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FDC0B9F8-C4AF-4892-717F-E9C03E198D7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419600" y="2092894"/>
            <a:ext cx="2639621" cy="4073376"/>
          </a:xfrm>
          <a:prstGeom prst="rect">
            <a:avLst/>
          </a:prstGeom>
        </p:spPr>
      </p:pic>
      <p:pic>
        <p:nvPicPr>
          <p:cNvPr id="11" name="Picture 10" descr="A picture containing text, book&#10;&#10;Description automatically generated">
            <a:extLst>
              <a:ext uri="{FF2B5EF4-FFF2-40B4-BE49-F238E27FC236}">
                <a16:creationId xmlns:a16="http://schemas.microsoft.com/office/drawing/2014/main" id="{85004018-EADD-4BD4-B009-0C9EE28A494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214621" y="3087453"/>
            <a:ext cx="2614427" cy="3688504"/>
          </a:xfrm>
          <a:prstGeom prst="rect">
            <a:avLst/>
          </a:prstGeom>
        </p:spPr>
      </p:pic>
      <p:sp>
        <p:nvSpPr>
          <p:cNvPr id="12" name="TextBox 11">
            <a:extLst>
              <a:ext uri="{FF2B5EF4-FFF2-40B4-BE49-F238E27FC236}">
                <a16:creationId xmlns:a16="http://schemas.microsoft.com/office/drawing/2014/main" id="{C6B2B323-F05F-C1B7-1024-E3ECE62093F7}"/>
              </a:ext>
            </a:extLst>
          </p:cNvPr>
          <p:cNvSpPr txBox="1"/>
          <p:nvPr/>
        </p:nvSpPr>
        <p:spPr>
          <a:xfrm>
            <a:off x="5171440" y="487680"/>
            <a:ext cx="5801360" cy="1015663"/>
          </a:xfrm>
          <a:prstGeom prst="rect">
            <a:avLst/>
          </a:prstGeom>
          <a:noFill/>
        </p:spPr>
        <p:txBody>
          <a:bodyPr wrap="square" rtlCol="0">
            <a:spAutoFit/>
          </a:bodyPr>
          <a:lstStyle/>
          <a:p>
            <a:r>
              <a:rPr lang="en-US" sz="2000" dirty="0"/>
              <a:t>A portion of the books published by the Friendship Association in collaboration with our Cuban writers and  friends.</a:t>
            </a:r>
          </a:p>
        </p:txBody>
      </p:sp>
    </p:spTree>
    <p:extLst>
      <p:ext uri="{BB962C8B-B14F-4D97-AF65-F5344CB8AC3E}">
        <p14:creationId xmlns:p14="http://schemas.microsoft.com/office/powerpoint/2010/main" val="2458639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bird, flock, different&#10;&#10;Description automatically generated">
            <a:extLst>
              <a:ext uri="{FF2B5EF4-FFF2-40B4-BE49-F238E27FC236}">
                <a16:creationId xmlns:a16="http://schemas.microsoft.com/office/drawing/2014/main" id="{040529E6-778C-B326-46D1-6EB601540F8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838959" y="516735"/>
            <a:ext cx="3705479" cy="5824529"/>
          </a:xfrm>
          <a:prstGeom prst="rect">
            <a:avLst/>
          </a:prstGeom>
        </p:spPr>
      </p:pic>
      <p:pic>
        <p:nvPicPr>
          <p:cNvPr id="7" name="Picture 6" descr="Map&#10;&#10;Description automatically generated">
            <a:extLst>
              <a:ext uri="{FF2B5EF4-FFF2-40B4-BE49-F238E27FC236}">
                <a16:creationId xmlns:a16="http://schemas.microsoft.com/office/drawing/2014/main" id="{8A9C6AB2-76B2-A247-0AC1-27CEF119298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5806064" y="1689435"/>
            <a:ext cx="5090341" cy="4003613"/>
          </a:xfrm>
          <a:prstGeom prst="rect">
            <a:avLst/>
          </a:prstGeom>
        </p:spPr>
      </p:pic>
    </p:spTree>
    <p:extLst>
      <p:ext uri="{BB962C8B-B14F-4D97-AF65-F5344CB8AC3E}">
        <p14:creationId xmlns:p14="http://schemas.microsoft.com/office/powerpoint/2010/main" val="762882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178462-280B-B49E-CAC8-C671FD3082E5}"/>
              </a:ext>
            </a:extLst>
          </p:cNvPr>
          <p:cNvSpPr txBox="1"/>
          <p:nvPr/>
        </p:nvSpPr>
        <p:spPr>
          <a:xfrm>
            <a:off x="450409" y="48110"/>
            <a:ext cx="10952252" cy="1200329"/>
          </a:xfrm>
          <a:prstGeom prst="rect">
            <a:avLst/>
          </a:prstGeom>
          <a:noFill/>
        </p:spPr>
        <p:txBody>
          <a:bodyPr wrap="square" rtlCol="0">
            <a:spAutoFit/>
          </a:bodyPr>
          <a:lstStyle/>
          <a:p>
            <a:r>
              <a:rPr lang="en-US" dirty="0"/>
              <a:t>In addition to authors, the Friendship Association also supports local artists and musicians by donating much needed supplies which are difficult to obtain in Cuba:  paints, canvass, brushes, guitar strings and other musical paraphernalia.  Friendship Association members can often be counted on to purchase unique paintings from the artists to take home for their walls.  </a:t>
            </a:r>
          </a:p>
        </p:txBody>
      </p:sp>
      <p:pic>
        <p:nvPicPr>
          <p:cNvPr id="4" name="Picture 3" descr="A group of people sitting in chairs playing instruments&#10;&#10;Description automatically generated with medium confidence">
            <a:extLst>
              <a:ext uri="{FF2B5EF4-FFF2-40B4-BE49-F238E27FC236}">
                <a16:creationId xmlns:a16="http://schemas.microsoft.com/office/drawing/2014/main" id="{68422859-CF34-F2DF-E248-6DC35711760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551189" y="1775604"/>
            <a:ext cx="5570483" cy="4177862"/>
          </a:xfrm>
          <a:prstGeom prst="rect">
            <a:avLst/>
          </a:prstGeom>
        </p:spPr>
      </p:pic>
      <p:pic>
        <p:nvPicPr>
          <p:cNvPr id="6" name="Picture 5" descr="A picture containing text, person, person, reading&#10;&#10;Description automatically generated">
            <a:extLst>
              <a:ext uri="{FF2B5EF4-FFF2-40B4-BE49-F238E27FC236}">
                <a16:creationId xmlns:a16="http://schemas.microsoft.com/office/drawing/2014/main" id="{1CD81439-CF3A-68F1-68FB-7C75A1FC06A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552007" y="1394551"/>
            <a:ext cx="3877028" cy="4815173"/>
          </a:xfrm>
          <a:prstGeom prst="rect">
            <a:avLst/>
          </a:prstGeom>
        </p:spPr>
      </p:pic>
      <p:sp>
        <p:nvSpPr>
          <p:cNvPr id="7" name="TextBox 6">
            <a:extLst>
              <a:ext uri="{FF2B5EF4-FFF2-40B4-BE49-F238E27FC236}">
                <a16:creationId xmlns:a16="http://schemas.microsoft.com/office/drawing/2014/main" id="{F1D63D09-C559-61AB-F24B-6DE94668E2A1}"/>
              </a:ext>
            </a:extLst>
          </p:cNvPr>
          <p:cNvSpPr txBox="1"/>
          <p:nvPr/>
        </p:nvSpPr>
        <p:spPr>
          <a:xfrm>
            <a:off x="70328" y="2294874"/>
            <a:ext cx="2543504" cy="3416320"/>
          </a:xfrm>
          <a:prstGeom prst="rect">
            <a:avLst/>
          </a:prstGeom>
          <a:noFill/>
        </p:spPr>
        <p:txBody>
          <a:bodyPr wrap="square" rtlCol="0">
            <a:spAutoFit/>
          </a:bodyPr>
          <a:lstStyle/>
          <a:p>
            <a:r>
              <a:rPr lang="en-US" dirty="0"/>
              <a:t>“</a:t>
            </a:r>
            <a:r>
              <a:rPr lang="en-US" dirty="0" err="1"/>
              <a:t>Cuchito</a:t>
            </a:r>
            <a:r>
              <a:rPr lang="en-US" dirty="0"/>
              <a:t>”, the founder of the music project “Alejandro”, which</a:t>
            </a:r>
          </a:p>
          <a:p>
            <a:r>
              <a:rPr lang="en-US" dirty="0"/>
              <a:t>is a participatory workshop based in the Baracoa library.</a:t>
            </a:r>
          </a:p>
          <a:p>
            <a:endParaRPr lang="en-US" dirty="0"/>
          </a:p>
          <a:p>
            <a:r>
              <a:rPr lang="en-US" dirty="0"/>
              <a:t>Soledad is showing him  hard to find Cuban Tres strings  </a:t>
            </a:r>
            <a:r>
              <a:rPr lang="en-US" b="0" i="0" dirty="0">
                <a:solidFill>
                  <a:srgbClr val="000000"/>
                </a:solidFill>
                <a:effectLst/>
              </a:rPr>
              <a:t>she found at Strings by Mail in the U.S</a:t>
            </a:r>
            <a:endParaRPr lang="en-US" dirty="0"/>
          </a:p>
          <a:p>
            <a:endParaRPr lang="en-US" dirty="0"/>
          </a:p>
        </p:txBody>
      </p:sp>
    </p:spTree>
    <p:extLst>
      <p:ext uri="{BB962C8B-B14F-4D97-AF65-F5344CB8AC3E}">
        <p14:creationId xmlns:p14="http://schemas.microsoft.com/office/powerpoint/2010/main" val="546581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red, fire, orange&#10;&#10;Description automatically generated">
            <a:extLst>
              <a:ext uri="{FF2B5EF4-FFF2-40B4-BE49-F238E27FC236}">
                <a16:creationId xmlns:a16="http://schemas.microsoft.com/office/drawing/2014/main" id="{7666F62A-4BDD-9F2D-48D6-9F33A3AD41A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686095" y="1822719"/>
            <a:ext cx="5948855" cy="446164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E140251D-FBC3-824D-51BF-FEBAC615A2D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588674" y="2222781"/>
            <a:ext cx="4715839" cy="3407319"/>
          </a:xfrm>
          <a:prstGeom prst="rect">
            <a:avLst/>
          </a:prstGeom>
        </p:spPr>
      </p:pic>
      <p:sp>
        <p:nvSpPr>
          <p:cNvPr id="6" name="TextBox 5">
            <a:extLst>
              <a:ext uri="{FF2B5EF4-FFF2-40B4-BE49-F238E27FC236}">
                <a16:creationId xmlns:a16="http://schemas.microsoft.com/office/drawing/2014/main" id="{8D283F0B-0B62-A66D-E4DF-34AF20F02A90}"/>
              </a:ext>
            </a:extLst>
          </p:cNvPr>
          <p:cNvSpPr txBox="1"/>
          <p:nvPr/>
        </p:nvSpPr>
        <p:spPr>
          <a:xfrm>
            <a:off x="2144111" y="788540"/>
            <a:ext cx="10604938" cy="400110"/>
          </a:xfrm>
          <a:prstGeom prst="rect">
            <a:avLst/>
          </a:prstGeom>
          <a:noFill/>
        </p:spPr>
        <p:txBody>
          <a:bodyPr wrap="square" rtlCol="0">
            <a:spAutoFit/>
          </a:bodyPr>
          <a:lstStyle/>
          <a:p>
            <a:r>
              <a:rPr lang="en-US" sz="2000" dirty="0" err="1"/>
              <a:t>Baracoan</a:t>
            </a:r>
            <a:r>
              <a:rPr lang="en-US" sz="2000" dirty="0"/>
              <a:t> artists display their work in the </a:t>
            </a:r>
            <a:r>
              <a:rPr lang="en-US" sz="2000" dirty="0" err="1"/>
              <a:t>Galería</a:t>
            </a:r>
            <a:r>
              <a:rPr lang="en-US" sz="2000" dirty="0"/>
              <a:t> de </a:t>
            </a:r>
            <a:r>
              <a:rPr lang="en-US" sz="2000" dirty="0" err="1"/>
              <a:t>Arte</a:t>
            </a:r>
            <a:r>
              <a:rPr lang="en-US" sz="2000" dirty="0"/>
              <a:t> and la Casa de </a:t>
            </a:r>
            <a:r>
              <a:rPr lang="en-US" sz="2000" dirty="0" err="1"/>
              <a:t>Cultura</a:t>
            </a:r>
            <a:r>
              <a:rPr lang="en-US" sz="2000" dirty="0"/>
              <a:t>.</a:t>
            </a:r>
          </a:p>
        </p:txBody>
      </p:sp>
    </p:spTree>
    <p:extLst>
      <p:ext uri="{BB962C8B-B14F-4D97-AF65-F5344CB8AC3E}">
        <p14:creationId xmlns:p14="http://schemas.microsoft.com/office/powerpoint/2010/main" val="3150419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BACAE096-363E-9F25-FE86-F2FF61993A2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323256" y="210502"/>
            <a:ext cx="4596129" cy="3447097"/>
          </a:xfrm>
          <a:prstGeom prst="rect">
            <a:avLst/>
          </a:prstGeom>
        </p:spPr>
      </p:pic>
      <p:sp>
        <p:nvSpPr>
          <p:cNvPr id="4" name="TextBox 3">
            <a:extLst>
              <a:ext uri="{FF2B5EF4-FFF2-40B4-BE49-F238E27FC236}">
                <a16:creationId xmlns:a16="http://schemas.microsoft.com/office/drawing/2014/main" id="{D1605E54-53F3-9AB9-F868-B5D583BFF38B}"/>
              </a:ext>
            </a:extLst>
          </p:cNvPr>
          <p:cNvSpPr txBox="1"/>
          <p:nvPr/>
        </p:nvSpPr>
        <p:spPr>
          <a:xfrm>
            <a:off x="9186040" y="1053745"/>
            <a:ext cx="3531476" cy="646331"/>
          </a:xfrm>
          <a:prstGeom prst="rect">
            <a:avLst/>
          </a:prstGeom>
          <a:noFill/>
        </p:spPr>
        <p:txBody>
          <a:bodyPr wrap="square" rtlCol="0">
            <a:spAutoFit/>
          </a:bodyPr>
          <a:lstStyle/>
          <a:p>
            <a:r>
              <a:rPr lang="en-US" dirty="0"/>
              <a:t>Miguel A. Castro Machado</a:t>
            </a:r>
          </a:p>
          <a:p>
            <a:r>
              <a:rPr lang="en-US" dirty="0"/>
              <a:t> with Kate and Soledad.  </a:t>
            </a:r>
          </a:p>
        </p:txBody>
      </p:sp>
      <p:pic>
        <p:nvPicPr>
          <p:cNvPr id="6" name="Picture 5" descr="Application&#10;&#10;Description automatically generated with low confidence">
            <a:extLst>
              <a:ext uri="{FF2B5EF4-FFF2-40B4-BE49-F238E27FC236}">
                <a16:creationId xmlns:a16="http://schemas.microsoft.com/office/drawing/2014/main" id="{E2BC34D5-6C88-B1E3-891D-6857305D34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7615" y="846082"/>
            <a:ext cx="3500467" cy="4882056"/>
          </a:xfrm>
          <a:prstGeom prst="rect">
            <a:avLst/>
          </a:prstGeom>
        </p:spPr>
      </p:pic>
      <p:graphicFrame>
        <p:nvGraphicFramePr>
          <p:cNvPr id="9" name="TextBox 6">
            <a:extLst>
              <a:ext uri="{FF2B5EF4-FFF2-40B4-BE49-F238E27FC236}">
                <a16:creationId xmlns:a16="http://schemas.microsoft.com/office/drawing/2014/main" id="{C1BCDBB2-500F-2474-BCFE-10077522719F}"/>
              </a:ext>
            </a:extLst>
          </p:cNvPr>
          <p:cNvGraphicFramePr/>
          <p:nvPr>
            <p:extLst>
              <p:ext uri="{D42A27DB-BD31-4B8C-83A1-F6EECF244321}">
                <p14:modId xmlns:p14="http://schemas.microsoft.com/office/powerpoint/2010/main" val="3391954417"/>
              </p:ext>
            </p:extLst>
          </p:nvPr>
        </p:nvGraphicFramePr>
        <p:xfrm>
          <a:off x="4104288" y="3626068"/>
          <a:ext cx="7577959" cy="31393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25447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lant, statue&#10;&#10;Description automatically generated">
            <a:extLst>
              <a:ext uri="{FF2B5EF4-FFF2-40B4-BE49-F238E27FC236}">
                <a16:creationId xmlns:a16="http://schemas.microsoft.com/office/drawing/2014/main" id="{5B6B6FFE-87F8-96C4-6142-9B15DFF4F1F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5400000">
            <a:off x="-283233" y="1495604"/>
            <a:ext cx="5376917" cy="4032688"/>
          </a:xfrm>
          <a:prstGeom prst="rect">
            <a:avLst/>
          </a:prstGeom>
        </p:spPr>
      </p:pic>
      <p:pic>
        <p:nvPicPr>
          <p:cNvPr id="1026" name="Picture 2">
            <a:extLst>
              <a:ext uri="{FF2B5EF4-FFF2-40B4-BE49-F238E27FC236}">
                <a16:creationId xmlns:a16="http://schemas.microsoft.com/office/drawing/2014/main" id="{B7337372-6C31-2950-B87F-3818CCC7D54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52674" y="382053"/>
            <a:ext cx="3040225" cy="40638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D05E3A7-457F-7F81-2AC2-5837934696D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24003" y="225184"/>
            <a:ext cx="3279116" cy="43775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330CAA8-2E4C-8A8B-DEC3-9C5733E0E4D8}"/>
              </a:ext>
            </a:extLst>
          </p:cNvPr>
          <p:cNvSpPr txBox="1"/>
          <p:nvPr/>
        </p:nvSpPr>
        <p:spPr>
          <a:xfrm>
            <a:off x="4876800" y="4761186"/>
            <a:ext cx="6369269" cy="1200329"/>
          </a:xfrm>
          <a:prstGeom prst="rect">
            <a:avLst/>
          </a:prstGeom>
          <a:noFill/>
        </p:spPr>
        <p:txBody>
          <a:bodyPr wrap="square" rtlCol="0">
            <a:spAutoFit/>
          </a:bodyPr>
          <a:lstStyle/>
          <a:p>
            <a:r>
              <a:rPr lang="en-US" dirty="0"/>
              <a:t>Soledad sent a photo of </a:t>
            </a:r>
            <a:r>
              <a:rPr lang="en-US" b="0" i="0" dirty="0">
                <a:solidFill>
                  <a:srgbClr val="000000"/>
                </a:solidFill>
                <a:effectLst/>
                <a:latin typeface="Roboto" panose="02000000000000000000" pitchFamily="2" charset="0"/>
              </a:rPr>
              <a:t>a statue of Father Varela in St. Augustine (above), to </a:t>
            </a:r>
            <a:r>
              <a:rPr lang="en-US" dirty="0"/>
              <a:t>Cuban artist Abel, who then sculpted the priest (on the left)  and placed it on the grounds of the Catholic church in Baracoa</a:t>
            </a:r>
          </a:p>
        </p:txBody>
      </p:sp>
    </p:spTree>
    <p:extLst>
      <p:ext uri="{BB962C8B-B14F-4D97-AF65-F5344CB8AC3E}">
        <p14:creationId xmlns:p14="http://schemas.microsoft.com/office/powerpoint/2010/main" val="3971199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D7D598-F32A-8F71-DA06-464561B91B86}"/>
              </a:ext>
            </a:extLst>
          </p:cNvPr>
          <p:cNvSpPr txBox="1"/>
          <p:nvPr/>
        </p:nvSpPr>
        <p:spPr>
          <a:xfrm>
            <a:off x="1713296" y="558265"/>
            <a:ext cx="8951495" cy="6247864"/>
          </a:xfrm>
          <a:prstGeom prst="rect">
            <a:avLst/>
          </a:prstGeom>
          <a:noFill/>
        </p:spPr>
        <p:txBody>
          <a:bodyPr wrap="square" rtlCol="0">
            <a:spAutoFit/>
          </a:bodyPr>
          <a:lstStyle/>
          <a:p>
            <a:r>
              <a:rPr lang="en-US" sz="2000" dirty="0"/>
              <a:t>We traveled to Cuba at a time unparalleled since the “Special Period” of the 1990s.   Due to  the U.S. Embargo, COVID, the explosion of the Matanzas oil tanks, decline in fuel deliveries from Venezuela  and the subsequent lack of tourists, upon which Cuba depends, there is a shortage of food, fuel for transportation and power for electricity, as well as an ongoing shortage of many other items.    To escape these conditions, there has been a mass exodus of people from the country, which continues today.</a:t>
            </a:r>
          </a:p>
          <a:p>
            <a:endParaRPr lang="en-US" sz="2000" dirty="0"/>
          </a:p>
          <a:p>
            <a:r>
              <a:rPr lang="en-US" sz="2000" dirty="0"/>
              <a:t>The monetary system is confusing and changeable.  The average Cuban does not have access to many items like new appliances, electronics, etc.  if they do not have a special MCR card which allows their purchase.  These cards can only be purchased with Euros, which most people do not have.    We used primarily Cuban pesos and U.S.  dollars for our purchases.</a:t>
            </a:r>
          </a:p>
          <a:p>
            <a:endParaRPr lang="en-US" sz="2000" dirty="0"/>
          </a:p>
          <a:p>
            <a:r>
              <a:rPr lang="en-US" sz="2000" dirty="0"/>
              <a:t>At this point planes may only fly into Havana, requiring a two-day bus ride to our primary area of interest of this trip,  in the far east of the country in the municipality of Guantánamo.</a:t>
            </a:r>
          </a:p>
          <a:p>
            <a:endParaRPr lang="en-US" sz="2000" dirty="0"/>
          </a:p>
          <a:p>
            <a:endParaRPr lang="en-US" sz="2000" dirty="0"/>
          </a:p>
          <a:p>
            <a:endParaRPr lang="en-US" sz="2000" dirty="0"/>
          </a:p>
        </p:txBody>
      </p:sp>
      <p:sp>
        <p:nvSpPr>
          <p:cNvPr id="6" name="TextBox 5">
            <a:extLst>
              <a:ext uri="{FF2B5EF4-FFF2-40B4-BE49-F238E27FC236}">
                <a16:creationId xmlns:a16="http://schemas.microsoft.com/office/drawing/2014/main" id="{EB0FA7E7-803D-CD98-7851-55462EA4098F}"/>
              </a:ext>
            </a:extLst>
          </p:cNvPr>
          <p:cNvSpPr txBox="1"/>
          <p:nvPr/>
        </p:nvSpPr>
        <p:spPr>
          <a:xfrm>
            <a:off x="1713296" y="5812582"/>
            <a:ext cx="8884117" cy="707886"/>
          </a:xfrm>
          <a:prstGeom prst="rect">
            <a:avLst/>
          </a:prstGeom>
          <a:noFill/>
        </p:spPr>
        <p:txBody>
          <a:bodyPr wrap="square" rtlCol="0">
            <a:spAutoFit/>
          </a:bodyPr>
          <a:lstStyle/>
          <a:p>
            <a:r>
              <a:rPr lang="en-US" sz="2000" dirty="0"/>
              <a:t>In spite of these challenges, the social and economic conditions do not detract from the beauty of the landscape or from the warmth, welcome and spirit of the people.</a:t>
            </a:r>
          </a:p>
        </p:txBody>
      </p:sp>
    </p:spTree>
    <p:extLst>
      <p:ext uri="{BB962C8B-B14F-4D97-AF65-F5344CB8AC3E}">
        <p14:creationId xmlns:p14="http://schemas.microsoft.com/office/powerpoint/2010/main" val="1690562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women in dresses&#10;&#10;Description automatically generated with medium confidence">
            <a:extLst>
              <a:ext uri="{FF2B5EF4-FFF2-40B4-BE49-F238E27FC236}">
                <a16:creationId xmlns:a16="http://schemas.microsoft.com/office/drawing/2014/main" id="{6AB1EF84-559C-246C-2DF8-7AED42F69EB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77405" y="2144110"/>
            <a:ext cx="5518595" cy="3977603"/>
          </a:xfrm>
          <a:prstGeom prst="rect">
            <a:avLst/>
          </a:prstGeom>
        </p:spPr>
      </p:pic>
      <p:sp>
        <p:nvSpPr>
          <p:cNvPr id="4" name="TextBox 3">
            <a:extLst>
              <a:ext uri="{FF2B5EF4-FFF2-40B4-BE49-F238E27FC236}">
                <a16:creationId xmlns:a16="http://schemas.microsoft.com/office/drawing/2014/main" id="{9CD2A83F-29AF-40C9-B4B5-322D9C53E66A}"/>
              </a:ext>
            </a:extLst>
          </p:cNvPr>
          <p:cNvSpPr txBox="1"/>
          <p:nvPr/>
        </p:nvSpPr>
        <p:spPr>
          <a:xfrm>
            <a:off x="378372" y="357352"/>
            <a:ext cx="4971394" cy="646331"/>
          </a:xfrm>
          <a:prstGeom prst="rect">
            <a:avLst/>
          </a:prstGeom>
          <a:noFill/>
        </p:spPr>
        <p:txBody>
          <a:bodyPr wrap="square" rtlCol="0">
            <a:spAutoFit/>
          </a:bodyPr>
          <a:lstStyle/>
          <a:p>
            <a:r>
              <a:rPr lang="en-US" dirty="0"/>
              <a:t>The Friendship Association has donated fabric for the Guantánamo School of Ballet.</a:t>
            </a:r>
          </a:p>
        </p:txBody>
      </p:sp>
      <p:pic>
        <p:nvPicPr>
          <p:cNvPr id="6" name="Picture 5" descr="A group of people dancing&#10;&#10;Description automatically generated with medium confidence">
            <a:extLst>
              <a:ext uri="{FF2B5EF4-FFF2-40B4-BE49-F238E27FC236}">
                <a16:creationId xmlns:a16="http://schemas.microsoft.com/office/drawing/2014/main" id="{C57692A1-FC76-B34E-647A-81346A6199E1}"/>
              </a:ext>
            </a:extLst>
          </p:cNvPr>
          <p:cNvPicPr>
            <a:picLocks noChangeAspect="1"/>
          </p:cNvPicPr>
          <p:nvPr/>
        </p:nvPicPr>
        <p:blipFill>
          <a:blip r:embed="rId3" cstate="hq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6771727" y="1982766"/>
            <a:ext cx="5518596" cy="4138947"/>
          </a:xfrm>
          <a:prstGeom prst="rect">
            <a:avLst/>
          </a:prstGeom>
        </p:spPr>
      </p:pic>
      <p:sp>
        <p:nvSpPr>
          <p:cNvPr id="7" name="TextBox 6">
            <a:extLst>
              <a:ext uri="{FF2B5EF4-FFF2-40B4-BE49-F238E27FC236}">
                <a16:creationId xmlns:a16="http://schemas.microsoft.com/office/drawing/2014/main" id="{E5F47182-5EEB-5BD8-96AE-2B16520030CC}"/>
              </a:ext>
            </a:extLst>
          </p:cNvPr>
          <p:cNvSpPr txBox="1"/>
          <p:nvPr/>
        </p:nvSpPr>
        <p:spPr>
          <a:xfrm>
            <a:off x="6921910" y="462116"/>
            <a:ext cx="4660490" cy="923330"/>
          </a:xfrm>
          <a:prstGeom prst="rect">
            <a:avLst/>
          </a:prstGeom>
          <a:noFill/>
        </p:spPr>
        <p:txBody>
          <a:bodyPr wrap="square" rtlCol="0">
            <a:spAutoFit/>
          </a:bodyPr>
          <a:lstStyle/>
          <a:p>
            <a:r>
              <a:rPr lang="en-US" dirty="0"/>
              <a:t>The </a:t>
            </a:r>
            <a:r>
              <a:rPr lang="en-US" dirty="0" err="1"/>
              <a:t>Bararumba</a:t>
            </a:r>
            <a:r>
              <a:rPr lang="en-US" dirty="0"/>
              <a:t> Troupe of Baracoa performed especially for our group, demonstrating  </a:t>
            </a:r>
            <a:r>
              <a:rPr lang="en-US" b="0" i="0" dirty="0">
                <a:solidFill>
                  <a:srgbClr val="333333"/>
                </a:solidFill>
                <a:effectLst/>
                <a:latin typeface="Inter"/>
              </a:rPr>
              <a:t>Afro-Cuban Folkloric Percussionist/Dance and Song .</a:t>
            </a:r>
            <a:endParaRPr lang="en-US" dirty="0"/>
          </a:p>
        </p:txBody>
      </p:sp>
    </p:spTree>
    <p:extLst>
      <p:ext uri="{BB962C8B-B14F-4D97-AF65-F5344CB8AC3E}">
        <p14:creationId xmlns:p14="http://schemas.microsoft.com/office/powerpoint/2010/main" val="1605123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with medium confidence">
            <a:extLst>
              <a:ext uri="{FF2B5EF4-FFF2-40B4-BE49-F238E27FC236}">
                <a16:creationId xmlns:a16="http://schemas.microsoft.com/office/drawing/2014/main" id="{06254A04-E530-F6DA-B752-DF337F0D8A4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191357" y="3106726"/>
            <a:ext cx="2534881" cy="2359337"/>
          </a:xfrm>
          <a:prstGeom prst="rect">
            <a:avLst/>
          </a:prstGeom>
        </p:spPr>
      </p:pic>
      <p:pic>
        <p:nvPicPr>
          <p:cNvPr id="11" name="Picture 10" descr="A picture containing ground, grass, outdoor&#10;&#10;Description automatically generated">
            <a:extLst>
              <a:ext uri="{FF2B5EF4-FFF2-40B4-BE49-F238E27FC236}">
                <a16:creationId xmlns:a16="http://schemas.microsoft.com/office/drawing/2014/main" id="{2A7751CC-3707-2102-2062-163D7568A4A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759266" y="244028"/>
            <a:ext cx="6953255" cy="2509445"/>
          </a:xfrm>
          <a:prstGeom prst="rect">
            <a:avLst/>
          </a:prstGeom>
        </p:spPr>
      </p:pic>
      <p:sp>
        <p:nvSpPr>
          <p:cNvPr id="12" name="TextBox 11">
            <a:extLst>
              <a:ext uri="{FF2B5EF4-FFF2-40B4-BE49-F238E27FC236}">
                <a16:creationId xmlns:a16="http://schemas.microsoft.com/office/drawing/2014/main" id="{6F666550-2785-2446-8C21-67298D5BA3FC}"/>
              </a:ext>
            </a:extLst>
          </p:cNvPr>
          <p:cNvSpPr txBox="1"/>
          <p:nvPr/>
        </p:nvSpPr>
        <p:spPr>
          <a:xfrm>
            <a:off x="4343216" y="3106726"/>
            <a:ext cx="4347044" cy="3477875"/>
          </a:xfrm>
          <a:prstGeom prst="rect">
            <a:avLst/>
          </a:prstGeom>
          <a:noFill/>
        </p:spPr>
        <p:txBody>
          <a:bodyPr wrap="square" rtlCol="0">
            <a:spAutoFit/>
          </a:bodyPr>
          <a:lstStyle/>
          <a:p>
            <a:r>
              <a:rPr lang="en-US" sz="2000" dirty="0"/>
              <a:t>The Friendship Association supports the organization TOART, to which they have donated educational materials and materials for making pottery.    TOART is an organization which provides education about the environment through the creation of pottery to kids in various rural communities.  Georgia Henkel, a Friendship Association member, taught a workshop here during the time we were in Baracoa.</a:t>
            </a:r>
          </a:p>
        </p:txBody>
      </p:sp>
      <p:sp>
        <p:nvSpPr>
          <p:cNvPr id="13" name="TextBox 12">
            <a:extLst>
              <a:ext uri="{FF2B5EF4-FFF2-40B4-BE49-F238E27FC236}">
                <a16:creationId xmlns:a16="http://schemas.microsoft.com/office/drawing/2014/main" id="{DDC6B739-2284-1BED-C2E0-AEE06CB98DD4}"/>
              </a:ext>
            </a:extLst>
          </p:cNvPr>
          <p:cNvSpPr txBox="1"/>
          <p:nvPr/>
        </p:nvSpPr>
        <p:spPr>
          <a:xfrm>
            <a:off x="5997099" y="2661007"/>
            <a:ext cx="5198724" cy="369869"/>
          </a:xfrm>
          <a:prstGeom prst="rect">
            <a:avLst/>
          </a:prstGeom>
          <a:noFill/>
        </p:spPr>
        <p:txBody>
          <a:bodyPr wrap="square" rtlCol="0">
            <a:spAutoFit/>
          </a:bodyPr>
          <a:lstStyle/>
          <a:p>
            <a:r>
              <a:rPr lang="en-US" dirty="0"/>
              <a:t>Creations by children</a:t>
            </a:r>
          </a:p>
        </p:txBody>
      </p:sp>
      <p:pic>
        <p:nvPicPr>
          <p:cNvPr id="15" name="Picture 14" descr="A picture containing grass, outdoor&#10;&#10;Description automatically generated">
            <a:extLst>
              <a:ext uri="{FF2B5EF4-FFF2-40B4-BE49-F238E27FC236}">
                <a16:creationId xmlns:a16="http://schemas.microsoft.com/office/drawing/2014/main" id="{AC05B65F-2088-851D-72E7-CFBC62BD1CE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0" y="265994"/>
            <a:ext cx="3595541" cy="6318607"/>
          </a:xfrm>
          <a:prstGeom prst="rect">
            <a:avLst/>
          </a:prstGeom>
        </p:spPr>
      </p:pic>
    </p:spTree>
    <p:extLst>
      <p:ext uri="{BB962C8B-B14F-4D97-AF65-F5344CB8AC3E}">
        <p14:creationId xmlns:p14="http://schemas.microsoft.com/office/powerpoint/2010/main" val="3694947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a field&#10;&#10;Description automatically generated with low confidence">
            <a:extLst>
              <a:ext uri="{FF2B5EF4-FFF2-40B4-BE49-F238E27FC236}">
                <a16:creationId xmlns:a16="http://schemas.microsoft.com/office/drawing/2014/main" id="{7C17CCE1-D252-CB02-B691-9AA5CE106A3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5233" y="231885"/>
            <a:ext cx="6186339" cy="3479816"/>
          </a:xfrm>
          <a:prstGeom prst="rect">
            <a:avLst/>
          </a:prstGeom>
        </p:spPr>
      </p:pic>
      <p:pic>
        <p:nvPicPr>
          <p:cNvPr id="7" name="Picture 6" descr="A group of people sitting around a table&#10;&#10;Description automatically generated with low confidence">
            <a:extLst>
              <a:ext uri="{FF2B5EF4-FFF2-40B4-BE49-F238E27FC236}">
                <a16:creationId xmlns:a16="http://schemas.microsoft.com/office/drawing/2014/main" id="{D2ECEAB1-5475-2C18-F411-E15A006C1D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35272" y="231885"/>
            <a:ext cx="3120094" cy="5546834"/>
          </a:xfrm>
          <a:prstGeom prst="rect">
            <a:avLst/>
          </a:prstGeom>
        </p:spPr>
      </p:pic>
      <p:pic>
        <p:nvPicPr>
          <p:cNvPr id="9" name="Picture 8" descr="A snake on a rock&#10;&#10;Description automatically generated with low confidence">
            <a:extLst>
              <a:ext uri="{FF2B5EF4-FFF2-40B4-BE49-F238E27FC236}">
                <a16:creationId xmlns:a16="http://schemas.microsoft.com/office/drawing/2014/main" id="{E95C7046-527C-7C2D-1E86-7BB7B847DA7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4644" y="3935045"/>
            <a:ext cx="4936359" cy="2776702"/>
          </a:xfrm>
          <a:prstGeom prst="rect">
            <a:avLst/>
          </a:prstGeom>
        </p:spPr>
      </p:pic>
      <p:pic>
        <p:nvPicPr>
          <p:cNvPr id="11" name="Picture 10" descr="A person wearing glasses&#10;&#10;Description automatically generated with medium confidence">
            <a:extLst>
              <a:ext uri="{FF2B5EF4-FFF2-40B4-BE49-F238E27FC236}">
                <a16:creationId xmlns:a16="http://schemas.microsoft.com/office/drawing/2014/main" id="{E012A3DA-5A5C-ED15-707F-1B83278CFF7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499163" y="924004"/>
            <a:ext cx="2109803" cy="2270062"/>
          </a:xfrm>
          <a:prstGeom prst="rect">
            <a:avLst/>
          </a:prstGeom>
        </p:spPr>
      </p:pic>
      <p:sp>
        <p:nvSpPr>
          <p:cNvPr id="12" name="TextBox 11">
            <a:extLst>
              <a:ext uri="{FF2B5EF4-FFF2-40B4-BE49-F238E27FC236}">
                <a16:creationId xmlns:a16="http://schemas.microsoft.com/office/drawing/2014/main" id="{62E0BC6E-E495-A008-9219-F5C7748D443A}"/>
              </a:ext>
            </a:extLst>
          </p:cNvPr>
          <p:cNvSpPr txBox="1"/>
          <p:nvPr/>
        </p:nvSpPr>
        <p:spPr>
          <a:xfrm>
            <a:off x="5286703" y="3626069"/>
            <a:ext cx="3477427" cy="2585323"/>
          </a:xfrm>
          <a:prstGeom prst="rect">
            <a:avLst/>
          </a:prstGeom>
          <a:noFill/>
        </p:spPr>
        <p:txBody>
          <a:bodyPr wrap="square" rtlCol="0">
            <a:spAutoFit/>
          </a:bodyPr>
          <a:lstStyle/>
          <a:p>
            <a:r>
              <a:rPr lang="en-US" dirty="0"/>
              <a:t>Top L:  Our group with TOART colleagues, with Soledad gifting Jorge Luis Vincent (Co-founder and director) with educational materials.  Middle—Dr Pun, who works with TOART and sculpts himself.  R:  Georgia Henkel (blond in top middle) doing a workshop with the children.</a:t>
            </a:r>
          </a:p>
        </p:txBody>
      </p:sp>
    </p:spTree>
    <p:extLst>
      <p:ext uri="{BB962C8B-B14F-4D97-AF65-F5344CB8AC3E}">
        <p14:creationId xmlns:p14="http://schemas.microsoft.com/office/powerpoint/2010/main" val="2393289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person, stone, concrete&#10;&#10;Description automatically generated">
            <a:extLst>
              <a:ext uri="{FF2B5EF4-FFF2-40B4-BE49-F238E27FC236}">
                <a16:creationId xmlns:a16="http://schemas.microsoft.com/office/drawing/2014/main" id="{7698D49A-0A41-F266-C6B3-D1E8AEC00D0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5400000">
            <a:off x="-40697" y="1311572"/>
            <a:ext cx="5646476" cy="4234857"/>
          </a:xfrm>
          <a:prstGeom prst="rect">
            <a:avLst/>
          </a:prstGeom>
        </p:spPr>
      </p:pic>
      <p:pic>
        <p:nvPicPr>
          <p:cNvPr id="7" name="Picture 6" descr="A person's legs and shoes&#10;&#10;Description automatically generated with medium confidence">
            <a:extLst>
              <a:ext uri="{FF2B5EF4-FFF2-40B4-BE49-F238E27FC236}">
                <a16:creationId xmlns:a16="http://schemas.microsoft.com/office/drawing/2014/main" id="{B9F4BB06-E6F1-997B-25A1-7B65F6566DF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10437" y="771809"/>
            <a:ext cx="2866204" cy="2900988"/>
          </a:xfrm>
          <a:prstGeom prst="rect">
            <a:avLst/>
          </a:prstGeom>
        </p:spPr>
      </p:pic>
      <p:pic>
        <p:nvPicPr>
          <p:cNvPr id="10" name="Picture 9" descr="A pair of legs wearing colorful shoes&#10;&#10;Description automatically generated with low confidence">
            <a:extLst>
              <a:ext uri="{FF2B5EF4-FFF2-40B4-BE49-F238E27FC236}">
                <a16:creationId xmlns:a16="http://schemas.microsoft.com/office/drawing/2014/main" id="{82F676B5-3B5E-0558-D366-303CA592773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66232" y="3853003"/>
            <a:ext cx="3010409" cy="2791591"/>
          </a:xfrm>
          <a:prstGeom prst="rect">
            <a:avLst/>
          </a:prstGeom>
        </p:spPr>
      </p:pic>
      <p:sp>
        <p:nvSpPr>
          <p:cNvPr id="11" name="TextBox 10">
            <a:extLst>
              <a:ext uri="{FF2B5EF4-FFF2-40B4-BE49-F238E27FC236}">
                <a16:creationId xmlns:a16="http://schemas.microsoft.com/office/drawing/2014/main" id="{BBA72E88-01BF-5610-1274-22E0A0D34AEC}"/>
              </a:ext>
            </a:extLst>
          </p:cNvPr>
          <p:cNvSpPr txBox="1"/>
          <p:nvPr/>
        </p:nvSpPr>
        <p:spPr>
          <a:xfrm>
            <a:off x="5194721" y="605762"/>
            <a:ext cx="3520965" cy="4708981"/>
          </a:xfrm>
          <a:prstGeom prst="rect">
            <a:avLst/>
          </a:prstGeom>
          <a:noFill/>
        </p:spPr>
        <p:txBody>
          <a:bodyPr wrap="square" rtlCol="0">
            <a:spAutoFit/>
          </a:bodyPr>
          <a:lstStyle/>
          <a:p>
            <a:r>
              <a:rPr lang="en-US" sz="2000" dirty="0"/>
              <a:t>Like many other items, affordable shoes are difficult for Cubans to obtain.  With every visit  we carry a large number of gently used shoes, many of which are obtained through  the generosity of people who attend our local YMCA.</a:t>
            </a:r>
          </a:p>
          <a:p>
            <a:endParaRPr lang="en-US" sz="2000" dirty="0"/>
          </a:p>
          <a:p>
            <a:r>
              <a:rPr lang="en-US" sz="2000" dirty="0"/>
              <a:t>The gentleman on the left is a local street person who after trying on two pairs of shoes finally found a pair of athletic shoes which fit him.  He was delighted! </a:t>
            </a:r>
          </a:p>
        </p:txBody>
      </p:sp>
    </p:spTree>
    <p:extLst>
      <p:ext uri="{BB962C8B-B14F-4D97-AF65-F5344CB8AC3E}">
        <p14:creationId xmlns:p14="http://schemas.microsoft.com/office/powerpoint/2010/main" val="1383271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ound, outdoor, person&#10;&#10;Description automatically generated">
            <a:extLst>
              <a:ext uri="{FF2B5EF4-FFF2-40B4-BE49-F238E27FC236}">
                <a16:creationId xmlns:a16="http://schemas.microsoft.com/office/drawing/2014/main" id="{E12C8102-5299-01F1-B075-6818B06D08D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495393" y="199262"/>
            <a:ext cx="4652799" cy="6203731"/>
          </a:xfrm>
          <a:prstGeom prst="rect">
            <a:avLst/>
          </a:prstGeom>
        </p:spPr>
      </p:pic>
      <p:sp>
        <p:nvSpPr>
          <p:cNvPr id="4" name="TextBox 3">
            <a:extLst>
              <a:ext uri="{FF2B5EF4-FFF2-40B4-BE49-F238E27FC236}">
                <a16:creationId xmlns:a16="http://schemas.microsoft.com/office/drawing/2014/main" id="{64E4F32D-3D2C-A486-F85C-12370DE1A1D0}"/>
              </a:ext>
            </a:extLst>
          </p:cNvPr>
          <p:cNvSpPr txBox="1"/>
          <p:nvPr/>
        </p:nvSpPr>
        <p:spPr>
          <a:xfrm>
            <a:off x="1043808" y="1409819"/>
            <a:ext cx="4014951" cy="2862322"/>
          </a:xfrm>
          <a:prstGeom prst="rect">
            <a:avLst/>
          </a:prstGeom>
          <a:noFill/>
        </p:spPr>
        <p:txBody>
          <a:bodyPr wrap="square" rtlCol="0">
            <a:spAutoFit/>
          </a:bodyPr>
          <a:lstStyle/>
          <a:p>
            <a:r>
              <a:rPr lang="en-US" sz="2000" dirty="0" err="1"/>
              <a:t>Onolys</a:t>
            </a:r>
            <a:r>
              <a:rPr lang="en-US" sz="2000" dirty="0"/>
              <a:t> </a:t>
            </a:r>
            <a:r>
              <a:rPr lang="en-US" sz="2000" dirty="0" err="1"/>
              <a:t>Mosqueda</a:t>
            </a:r>
            <a:r>
              <a:rPr lang="en-US" sz="2000" dirty="0"/>
              <a:t>, Director of the Cuban Association of Persons with Physical Disabilities.</a:t>
            </a:r>
          </a:p>
          <a:p>
            <a:endParaRPr lang="en-US" sz="2000" dirty="0"/>
          </a:p>
          <a:p>
            <a:r>
              <a:rPr lang="en-US" sz="2000" dirty="0"/>
              <a:t>The Friendship Association has a long history of working with </a:t>
            </a:r>
            <a:r>
              <a:rPr lang="en-US" sz="2000" dirty="0" err="1"/>
              <a:t>Onolys</a:t>
            </a:r>
            <a:r>
              <a:rPr lang="en-US" sz="2000" dirty="0"/>
              <a:t>, including assistance with providing independent transport devices for the disabled.</a:t>
            </a:r>
          </a:p>
        </p:txBody>
      </p:sp>
    </p:spTree>
    <p:extLst>
      <p:ext uri="{BB962C8B-B14F-4D97-AF65-F5344CB8AC3E}">
        <p14:creationId xmlns:p14="http://schemas.microsoft.com/office/powerpoint/2010/main" val="89189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women holding a piece of paper&#10;&#10;Description automatically generated with low confidence">
            <a:extLst>
              <a:ext uri="{FF2B5EF4-FFF2-40B4-BE49-F238E27FC236}">
                <a16:creationId xmlns:a16="http://schemas.microsoft.com/office/drawing/2014/main" id="{142EA19E-C941-EE91-190B-CACB8163A08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5627" y="663191"/>
            <a:ext cx="6119867" cy="5531617"/>
          </a:xfrm>
          <a:prstGeom prst="rect">
            <a:avLst/>
          </a:prstGeom>
        </p:spPr>
      </p:pic>
      <p:sp>
        <p:nvSpPr>
          <p:cNvPr id="4" name="TextBox 3">
            <a:extLst>
              <a:ext uri="{FF2B5EF4-FFF2-40B4-BE49-F238E27FC236}">
                <a16:creationId xmlns:a16="http://schemas.microsoft.com/office/drawing/2014/main" id="{65AA5DA5-EE11-7B9F-A40D-A2A3FC0BF03D}"/>
              </a:ext>
            </a:extLst>
          </p:cNvPr>
          <p:cNvSpPr txBox="1"/>
          <p:nvPr/>
        </p:nvSpPr>
        <p:spPr>
          <a:xfrm>
            <a:off x="7819697" y="987972"/>
            <a:ext cx="3951889" cy="4093428"/>
          </a:xfrm>
          <a:prstGeom prst="rect">
            <a:avLst/>
          </a:prstGeom>
          <a:noFill/>
        </p:spPr>
        <p:txBody>
          <a:bodyPr wrap="square" rtlCol="0">
            <a:spAutoFit/>
          </a:bodyPr>
          <a:lstStyle/>
          <a:p>
            <a:r>
              <a:rPr lang="en-US" sz="2000" dirty="0"/>
              <a:t>Computers are another item which is difficult for Cubans to obtain.  Soledad brings at least one, usually more, computers and cell phones with her every visit.</a:t>
            </a:r>
          </a:p>
          <a:p>
            <a:endParaRPr lang="en-US" sz="2000" dirty="0"/>
          </a:p>
          <a:p>
            <a:r>
              <a:rPr lang="en-US" sz="2000" dirty="0">
                <a:latin typeface="Calibri" panose="020F0502020204030204" pitchFamily="34" charset="0"/>
              </a:rPr>
              <a:t>Kate </a:t>
            </a:r>
            <a:r>
              <a:rPr lang="en-US" sz="2000" b="0" i="0" dirty="0">
                <a:solidFill>
                  <a:srgbClr val="000000"/>
                </a:solidFill>
                <a:effectLst/>
                <a:latin typeface="Calibri" panose="020F0502020204030204" pitchFamily="34" charset="0"/>
              </a:rPr>
              <a:t>and Sharyn Thompson are delivering a computer </a:t>
            </a:r>
            <a:r>
              <a:rPr lang="en-US" sz="2000" dirty="0">
                <a:latin typeface="Calibri" panose="020F0502020204030204" pitchFamily="34" charset="0"/>
              </a:rPr>
              <a:t> </a:t>
            </a:r>
            <a:r>
              <a:rPr lang="en-US" sz="2000" dirty="0"/>
              <a:t>to Ines Fernández , a woman from Santiago, who is a hard worker in educational programs with children about  the environment, conservation, and endangered species.</a:t>
            </a:r>
          </a:p>
        </p:txBody>
      </p:sp>
    </p:spTree>
    <p:extLst>
      <p:ext uri="{BB962C8B-B14F-4D97-AF65-F5344CB8AC3E}">
        <p14:creationId xmlns:p14="http://schemas.microsoft.com/office/powerpoint/2010/main" val="2425815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tree, ground, person&#10;&#10;Description automatically generated">
            <a:extLst>
              <a:ext uri="{FF2B5EF4-FFF2-40B4-BE49-F238E27FC236}">
                <a16:creationId xmlns:a16="http://schemas.microsoft.com/office/drawing/2014/main" id="{09E0A4BC-0AAF-337C-97E3-2981DE1EE0A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56746" y="136634"/>
            <a:ext cx="5612524" cy="4209393"/>
          </a:xfrm>
          <a:prstGeom prst="rect">
            <a:avLst/>
          </a:prstGeom>
        </p:spPr>
      </p:pic>
      <p:pic>
        <p:nvPicPr>
          <p:cNvPr id="5" name="Picture 4" descr="A picture containing tree, outdoor, plant, forest&#10;&#10;Description automatically generated">
            <a:extLst>
              <a:ext uri="{FF2B5EF4-FFF2-40B4-BE49-F238E27FC236}">
                <a16:creationId xmlns:a16="http://schemas.microsoft.com/office/drawing/2014/main" id="{611941F5-EF0B-E689-66B9-5289B3CC417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0800000">
            <a:off x="6676429" y="2632559"/>
            <a:ext cx="5330575" cy="3997931"/>
          </a:xfrm>
          <a:prstGeom prst="rect">
            <a:avLst/>
          </a:prstGeom>
        </p:spPr>
      </p:pic>
      <p:pic>
        <p:nvPicPr>
          <p:cNvPr id="7" name="Picture 6" descr="A picture containing stone&#10;&#10;Description automatically generated">
            <a:extLst>
              <a:ext uri="{FF2B5EF4-FFF2-40B4-BE49-F238E27FC236}">
                <a16:creationId xmlns:a16="http://schemas.microsoft.com/office/drawing/2014/main" id="{6C5A6070-4045-5EFA-8A0B-1CDF6995271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459895" y="4403836"/>
            <a:ext cx="3681246" cy="2454164"/>
          </a:xfrm>
          <a:prstGeom prst="rect">
            <a:avLst/>
          </a:prstGeom>
        </p:spPr>
      </p:pic>
      <p:sp>
        <p:nvSpPr>
          <p:cNvPr id="8" name="TextBox 7">
            <a:extLst>
              <a:ext uri="{FF2B5EF4-FFF2-40B4-BE49-F238E27FC236}">
                <a16:creationId xmlns:a16="http://schemas.microsoft.com/office/drawing/2014/main" id="{E8505DF3-8279-8C4A-2A33-86E6BD7B54F5}"/>
              </a:ext>
            </a:extLst>
          </p:cNvPr>
          <p:cNvSpPr txBox="1"/>
          <p:nvPr/>
        </p:nvSpPr>
        <p:spPr>
          <a:xfrm>
            <a:off x="6913826" y="227509"/>
            <a:ext cx="4855780" cy="2246769"/>
          </a:xfrm>
          <a:prstGeom prst="rect">
            <a:avLst/>
          </a:prstGeom>
          <a:noFill/>
        </p:spPr>
        <p:txBody>
          <a:bodyPr wrap="square" rtlCol="0">
            <a:spAutoFit/>
          </a:bodyPr>
          <a:lstStyle/>
          <a:p>
            <a:r>
              <a:rPr lang="en-US" sz="2000" dirty="0"/>
              <a:t>Archaeology is another area in which the Friendship Association has been supportive.  This cave was turned into a Taino museum, with the support of the Association</a:t>
            </a:r>
          </a:p>
          <a:p>
            <a:endParaRPr lang="en-US" sz="2000" dirty="0"/>
          </a:p>
          <a:p>
            <a:r>
              <a:rPr lang="en-US" sz="2000" dirty="0"/>
              <a:t>Director Noel </a:t>
            </a:r>
            <a:r>
              <a:rPr lang="en-US" sz="2000" dirty="0" err="1"/>
              <a:t>Coutín</a:t>
            </a:r>
            <a:r>
              <a:rPr lang="en-US" sz="2000" dirty="0"/>
              <a:t> is relating a history about  the cave to the group.</a:t>
            </a:r>
          </a:p>
        </p:txBody>
      </p:sp>
    </p:spTree>
    <p:extLst>
      <p:ext uri="{BB962C8B-B14F-4D97-AF65-F5344CB8AC3E}">
        <p14:creationId xmlns:p14="http://schemas.microsoft.com/office/powerpoint/2010/main" val="17990370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09C8BC-DB16-A7DB-B152-BB3B24BD9B54}"/>
              </a:ext>
            </a:extLst>
          </p:cNvPr>
          <p:cNvSpPr txBox="1"/>
          <p:nvPr/>
        </p:nvSpPr>
        <p:spPr>
          <a:xfrm>
            <a:off x="381537" y="158965"/>
            <a:ext cx="6802225" cy="3170099"/>
          </a:xfrm>
          <a:prstGeom prst="rect">
            <a:avLst/>
          </a:prstGeom>
          <a:noFill/>
        </p:spPr>
        <p:txBody>
          <a:bodyPr wrap="square" rtlCol="0">
            <a:spAutoFit/>
          </a:bodyPr>
          <a:lstStyle/>
          <a:p>
            <a:r>
              <a:rPr lang="en-US" sz="2000" dirty="0"/>
              <a:t>Support for the Cubans’ work on behalf of  the environment is a major focus for the Friendship Association.  The Association has produced numerous coloring books for children (written and illustrated  by our Cuban counterparts)  which highlight endangered species, as well as a book in both English in Spanish on “The Secrets of the Park” (Humboldt) for the park to make available for sale to visitors.   This book is written </a:t>
            </a:r>
            <a:r>
              <a:rPr lang="en-US" sz="2000" b="0" i="0" dirty="0">
                <a:solidFill>
                  <a:srgbClr val="000000"/>
                </a:solidFill>
                <a:effectLst/>
                <a:latin typeface="Calibri" panose="020F0502020204030204" pitchFamily="34" charset="0"/>
                <a:cs typeface="Calibri" panose="020F0502020204030204" pitchFamily="34" charset="0"/>
              </a:rPr>
              <a:t>by a team of biologists, headed by </a:t>
            </a:r>
            <a:r>
              <a:rPr lang="en-US" sz="2000" b="0" i="0" dirty="0" err="1">
                <a:solidFill>
                  <a:srgbClr val="000000"/>
                </a:solidFill>
                <a:effectLst/>
                <a:latin typeface="Calibri" panose="020F0502020204030204" pitchFamily="34" charset="0"/>
                <a:cs typeface="Calibri" panose="020F0502020204030204" pitchFamily="34" charset="0"/>
              </a:rPr>
              <a:t>Norvis</a:t>
            </a:r>
            <a:r>
              <a:rPr lang="en-US" sz="2000" b="0" i="0" dirty="0">
                <a:solidFill>
                  <a:srgbClr val="000000"/>
                </a:solidFill>
                <a:effectLst/>
                <a:latin typeface="Calibri" panose="020F0502020204030204" pitchFamily="34" charset="0"/>
                <a:cs typeface="Calibri" panose="020F0502020204030204" pitchFamily="34" charset="0"/>
              </a:rPr>
              <a:t> Hernández</a:t>
            </a:r>
            <a:r>
              <a:rPr lang="en-US" sz="2000" b="0" i="0" dirty="0">
                <a:solidFill>
                  <a:srgbClr val="000000"/>
                </a:solidFill>
                <a:effectLst/>
                <a:latin typeface="Roboto" panose="02000000000000000000" pitchFamily="2" charset="0"/>
              </a:rPr>
              <a:t>, </a:t>
            </a:r>
            <a:r>
              <a:rPr lang="en-US" sz="2000" dirty="0"/>
              <a:t>an expert on the endangered </a:t>
            </a:r>
            <a:r>
              <a:rPr lang="en-US" sz="2000" dirty="0" err="1"/>
              <a:t>polymita</a:t>
            </a:r>
            <a:r>
              <a:rPr lang="en-US" sz="2000" dirty="0"/>
              <a:t> snail.  This calendar is another production by the Friendship Association.</a:t>
            </a:r>
          </a:p>
        </p:txBody>
      </p:sp>
      <p:pic>
        <p:nvPicPr>
          <p:cNvPr id="6" name="Picture 5" descr="A person holding a sign&#10;&#10;Description automatically generated with low confidence">
            <a:extLst>
              <a:ext uri="{FF2B5EF4-FFF2-40B4-BE49-F238E27FC236}">
                <a16:creationId xmlns:a16="http://schemas.microsoft.com/office/drawing/2014/main" id="{053C9124-11E1-3B38-A528-4D3307C2D80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5400000">
            <a:off x="6879629" y="986550"/>
            <a:ext cx="5629165" cy="4221874"/>
          </a:xfrm>
          <a:prstGeom prst="rect">
            <a:avLst/>
          </a:prstGeom>
        </p:spPr>
      </p:pic>
      <p:pic>
        <p:nvPicPr>
          <p:cNvPr id="8" name="Picture 7" descr="A picture containing tree, outdoor, sky, plant&#10;&#10;Description automatically generated">
            <a:extLst>
              <a:ext uri="{FF2B5EF4-FFF2-40B4-BE49-F238E27FC236}">
                <a16:creationId xmlns:a16="http://schemas.microsoft.com/office/drawing/2014/main" id="{C542B535-6367-4A4C-2E49-82D41ED75EA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40526" y="3329064"/>
            <a:ext cx="4562252" cy="3421689"/>
          </a:xfrm>
          <a:prstGeom prst="rect">
            <a:avLst/>
          </a:prstGeom>
        </p:spPr>
      </p:pic>
      <p:sp>
        <p:nvSpPr>
          <p:cNvPr id="9" name="TextBox 8">
            <a:extLst>
              <a:ext uri="{FF2B5EF4-FFF2-40B4-BE49-F238E27FC236}">
                <a16:creationId xmlns:a16="http://schemas.microsoft.com/office/drawing/2014/main" id="{22C8325B-F835-EDF5-CA19-E690516123BD}"/>
              </a:ext>
            </a:extLst>
          </p:cNvPr>
          <p:cNvSpPr txBox="1"/>
          <p:nvPr/>
        </p:nvSpPr>
        <p:spPr>
          <a:xfrm>
            <a:off x="6789683" y="6169572"/>
            <a:ext cx="4761186" cy="923330"/>
          </a:xfrm>
          <a:prstGeom prst="rect">
            <a:avLst/>
          </a:prstGeom>
          <a:noFill/>
        </p:spPr>
        <p:txBody>
          <a:bodyPr wrap="square" rtlCol="0">
            <a:spAutoFit/>
          </a:bodyPr>
          <a:lstStyle/>
          <a:p>
            <a:r>
              <a:rPr lang="en-US" dirty="0"/>
              <a:t>Taco Bay, Entrance to Humboldt National Park,</a:t>
            </a:r>
          </a:p>
          <a:p>
            <a:r>
              <a:rPr lang="en-US" dirty="0"/>
              <a:t> a UNESCO </a:t>
            </a:r>
            <a:r>
              <a:rPr lang="en-US"/>
              <a:t>World Heritage site.</a:t>
            </a:r>
          </a:p>
          <a:p>
            <a:endParaRPr lang="en-US" dirty="0"/>
          </a:p>
        </p:txBody>
      </p:sp>
    </p:spTree>
    <p:extLst>
      <p:ext uri="{BB962C8B-B14F-4D97-AF65-F5344CB8AC3E}">
        <p14:creationId xmlns:p14="http://schemas.microsoft.com/office/powerpoint/2010/main" val="3877307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ree, house, setting&#10;&#10;Description automatically generated">
            <a:extLst>
              <a:ext uri="{FF2B5EF4-FFF2-40B4-BE49-F238E27FC236}">
                <a16:creationId xmlns:a16="http://schemas.microsoft.com/office/drawing/2014/main" id="{046661C9-B908-10B7-E472-FEBA934D2AB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5400000">
            <a:off x="5226223" y="1166510"/>
            <a:ext cx="6033305" cy="4524979"/>
          </a:xfrm>
          <a:prstGeom prst="rect">
            <a:avLst/>
          </a:prstGeom>
        </p:spPr>
      </p:pic>
      <p:sp>
        <p:nvSpPr>
          <p:cNvPr id="4" name="TextBox 3">
            <a:extLst>
              <a:ext uri="{FF2B5EF4-FFF2-40B4-BE49-F238E27FC236}">
                <a16:creationId xmlns:a16="http://schemas.microsoft.com/office/drawing/2014/main" id="{8C956E3D-5AC6-D030-A84A-6744ECD857D1}"/>
              </a:ext>
            </a:extLst>
          </p:cNvPr>
          <p:cNvSpPr txBox="1"/>
          <p:nvPr/>
        </p:nvSpPr>
        <p:spPr>
          <a:xfrm>
            <a:off x="493986" y="515007"/>
            <a:ext cx="4845269" cy="4524315"/>
          </a:xfrm>
          <a:prstGeom prst="rect">
            <a:avLst/>
          </a:prstGeom>
          <a:noFill/>
        </p:spPr>
        <p:txBody>
          <a:bodyPr wrap="square" rtlCol="0">
            <a:spAutoFit/>
          </a:bodyPr>
          <a:lstStyle/>
          <a:p>
            <a:r>
              <a:rPr lang="en-US" sz="2400" dirty="0"/>
              <a:t>We hope to continue our trips to Cuba in the spirit of support of and collaboration with the warm and generous people who have made us feel  welcome.</a:t>
            </a:r>
          </a:p>
          <a:p>
            <a:endParaRPr lang="en-US" sz="2400" dirty="0"/>
          </a:p>
          <a:p>
            <a:r>
              <a:rPr lang="en-US" sz="2400" dirty="0"/>
              <a:t>If you would like to be a participant in one of these journeys, please sign up on The Friendship Association website </a:t>
            </a:r>
            <a:r>
              <a:rPr lang="en-US" sz="2400" b="1" dirty="0">
                <a:hlinkClick r:id="rId3"/>
              </a:rPr>
              <a:t>friendshipassociation.org </a:t>
            </a:r>
            <a:r>
              <a:rPr lang="en-US" sz="2400" dirty="0"/>
              <a:t>or contact Soledad </a:t>
            </a:r>
            <a:r>
              <a:rPr lang="en-US" sz="2400" dirty="0" err="1"/>
              <a:t>Pagliuca</a:t>
            </a:r>
            <a:r>
              <a:rPr lang="en-US" sz="2400" dirty="0"/>
              <a:t> directly at </a:t>
            </a:r>
            <a:r>
              <a:rPr lang="en-US" sz="2400" dirty="0">
                <a:hlinkClick r:id="rId4"/>
              </a:rPr>
              <a:t>amisoledad@gmail.com</a:t>
            </a:r>
            <a:endParaRPr lang="en-US" sz="2400" dirty="0"/>
          </a:p>
        </p:txBody>
      </p:sp>
    </p:spTree>
    <p:extLst>
      <p:ext uri="{BB962C8B-B14F-4D97-AF65-F5344CB8AC3E}">
        <p14:creationId xmlns:p14="http://schemas.microsoft.com/office/powerpoint/2010/main" val="398783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96A43E-F09B-5576-77E2-BF7C3E03E832}"/>
              </a:ext>
            </a:extLst>
          </p:cNvPr>
          <p:cNvSpPr txBox="1"/>
          <p:nvPr/>
        </p:nvSpPr>
        <p:spPr>
          <a:xfrm>
            <a:off x="1588168" y="365760"/>
            <a:ext cx="8970746" cy="2554545"/>
          </a:xfrm>
          <a:prstGeom prst="rect">
            <a:avLst/>
          </a:prstGeom>
          <a:noFill/>
        </p:spPr>
        <p:txBody>
          <a:bodyPr wrap="square" rtlCol="0">
            <a:spAutoFit/>
          </a:bodyPr>
          <a:lstStyle/>
          <a:p>
            <a:r>
              <a:rPr lang="en-US" sz="2000" dirty="0"/>
              <a:t>                                     </a:t>
            </a:r>
            <a:r>
              <a:rPr lang="en-US" sz="2000" u="sng" dirty="0"/>
              <a:t>How We Support the Cuban People</a:t>
            </a:r>
          </a:p>
          <a:p>
            <a:endParaRPr lang="en-US" sz="2000" u="sng" dirty="0"/>
          </a:p>
          <a:p>
            <a:r>
              <a:rPr lang="en-US" sz="2000" dirty="0"/>
              <a:t>Transportation—we hire private </a:t>
            </a:r>
            <a:r>
              <a:rPr lang="en-US" sz="2000" dirty="0" err="1"/>
              <a:t>bici</a:t>
            </a:r>
            <a:r>
              <a:rPr lang="en-US" sz="2000" dirty="0"/>
              <a:t>-taxi drivers, boatmen and support our bus driver.</a:t>
            </a:r>
          </a:p>
          <a:p>
            <a:endParaRPr lang="en-US" sz="2000" u="sng" dirty="0"/>
          </a:p>
          <a:p>
            <a:endParaRPr lang="en-US" sz="2000" dirty="0"/>
          </a:p>
          <a:p>
            <a:endParaRPr lang="en-US" sz="2000" u="sng" dirty="0"/>
          </a:p>
          <a:p>
            <a:endParaRPr lang="en-US" sz="2000" u="sng" dirty="0"/>
          </a:p>
        </p:txBody>
      </p:sp>
      <p:pic>
        <p:nvPicPr>
          <p:cNvPr id="7" name="Picture 6" descr="A group of people on a boat&#10;&#10;Description automatically generated">
            <a:extLst>
              <a:ext uri="{FF2B5EF4-FFF2-40B4-BE49-F238E27FC236}">
                <a16:creationId xmlns:a16="http://schemas.microsoft.com/office/drawing/2014/main" id="{4DCE75B4-52C6-5670-F46F-7A3C0CA9E20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50240" y="1711960"/>
            <a:ext cx="5709920" cy="4282440"/>
          </a:xfrm>
          <a:prstGeom prst="rect">
            <a:avLst/>
          </a:prstGeom>
        </p:spPr>
      </p:pic>
      <p:pic>
        <p:nvPicPr>
          <p:cNvPr id="9" name="Picture 8" descr="A picture containing text, outdoor, colorful&#10;&#10;Description automatically generated">
            <a:extLst>
              <a:ext uri="{FF2B5EF4-FFF2-40B4-BE49-F238E27FC236}">
                <a16:creationId xmlns:a16="http://schemas.microsoft.com/office/drawing/2014/main" id="{219936FF-3077-2C1A-0ED4-4B77DD05A4F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5400000">
            <a:off x="6540009" y="2181370"/>
            <a:ext cx="4357749" cy="3268312"/>
          </a:xfrm>
          <a:prstGeom prst="rect">
            <a:avLst/>
          </a:prstGeom>
        </p:spPr>
      </p:pic>
      <p:sp>
        <p:nvSpPr>
          <p:cNvPr id="10" name="TextBox 9">
            <a:extLst>
              <a:ext uri="{FF2B5EF4-FFF2-40B4-BE49-F238E27FC236}">
                <a16:creationId xmlns:a16="http://schemas.microsoft.com/office/drawing/2014/main" id="{8FB5EC12-B330-2638-F690-437743F5B4FD}"/>
              </a:ext>
            </a:extLst>
          </p:cNvPr>
          <p:cNvSpPr txBox="1"/>
          <p:nvPr/>
        </p:nvSpPr>
        <p:spPr>
          <a:xfrm>
            <a:off x="1381760" y="6116320"/>
            <a:ext cx="4033520" cy="375920"/>
          </a:xfrm>
          <a:prstGeom prst="rect">
            <a:avLst/>
          </a:prstGeom>
          <a:noFill/>
        </p:spPr>
        <p:txBody>
          <a:bodyPr wrap="square" rtlCol="0">
            <a:spAutoFit/>
          </a:bodyPr>
          <a:lstStyle/>
          <a:p>
            <a:r>
              <a:rPr lang="en-US" dirty="0" err="1"/>
              <a:t>Yumuri</a:t>
            </a:r>
            <a:r>
              <a:rPr lang="en-US" dirty="0"/>
              <a:t> River, near Baracoa</a:t>
            </a:r>
          </a:p>
        </p:txBody>
      </p:sp>
      <p:sp>
        <p:nvSpPr>
          <p:cNvPr id="11" name="TextBox 10">
            <a:extLst>
              <a:ext uri="{FF2B5EF4-FFF2-40B4-BE49-F238E27FC236}">
                <a16:creationId xmlns:a16="http://schemas.microsoft.com/office/drawing/2014/main" id="{DD7E406C-78F5-A042-55A4-69BF1EEA70CF}"/>
              </a:ext>
            </a:extLst>
          </p:cNvPr>
          <p:cNvSpPr txBox="1"/>
          <p:nvPr/>
        </p:nvSpPr>
        <p:spPr>
          <a:xfrm>
            <a:off x="8148320" y="6122908"/>
            <a:ext cx="2489200" cy="369332"/>
          </a:xfrm>
          <a:prstGeom prst="rect">
            <a:avLst/>
          </a:prstGeom>
          <a:noFill/>
        </p:spPr>
        <p:txBody>
          <a:bodyPr wrap="square" rtlCol="0">
            <a:spAutoFit/>
          </a:bodyPr>
          <a:lstStyle/>
          <a:p>
            <a:r>
              <a:rPr lang="en-US" dirty="0"/>
              <a:t>Camagüey</a:t>
            </a:r>
          </a:p>
        </p:txBody>
      </p:sp>
    </p:spTree>
    <p:extLst>
      <p:ext uri="{BB962C8B-B14F-4D97-AF65-F5344CB8AC3E}">
        <p14:creationId xmlns:p14="http://schemas.microsoft.com/office/powerpoint/2010/main" val="1097680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D61AAF-3DF2-71EF-AD39-916B10BFA7DC}"/>
              </a:ext>
            </a:extLst>
          </p:cNvPr>
          <p:cNvSpPr txBox="1"/>
          <p:nvPr/>
        </p:nvSpPr>
        <p:spPr>
          <a:xfrm>
            <a:off x="2146434" y="327259"/>
            <a:ext cx="6833937" cy="369332"/>
          </a:xfrm>
          <a:prstGeom prst="rect">
            <a:avLst/>
          </a:prstGeom>
          <a:noFill/>
        </p:spPr>
        <p:txBody>
          <a:bodyPr wrap="square" rtlCol="0">
            <a:spAutoFit/>
          </a:bodyPr>
          <a:lstStyle/>
          <a:p>
            <a:r>
              <a:rPr lang="en-US" dirty="0"/>
              <a:t>                                    We hire local guides</a:t>
            </a:r>
          </a:p>
        </p:txBody>
      </p:sp>
      <p:pic>
        <p:nvPicPr>
          <p:cNvPr id="6" name="Picture 5" descr="A group of people in the woods&#10;&#10;Description automatically generated">
            <a:extLst>
              <a:ext uri="{FF2B5EF4-FFF2-40B4-BE49-F238E27FC236}">
                <a16:creationId xmlns:a16="http://schemas.microsoft.com/office/drawing/2014/main" id="{295A0504-1684-2ABF-AC36-13824323D52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95086" y="824293"/>
            <a:ext cx="6312747" cy="4734560"/>
          </a:xfrm>
          <a:prstGeom prst="rect">
            <a:avLst/>
          </a:prstGeom>
        </p:spPr>
      </p:pic>
      <p:pic>
        <p:nvPicPr>
          <p:cNvPr id="10" name="Picture 9" descr="A picture containing building, person, outdoor&#10;&#10;Description automatically generated">
            <a:extLst>
              <a:ext uri="{FF2B5EF4-FFF2-40B4-BE49-F238E27FC236}">
                <a16:creationId xmlns:a16="http://schemas.microsoft.com/office/drawing/2014/main" id="{FF55D398-308F-8E3B-578D-74D58F1E920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115504" y="824293"/>
            <a:ext cx="4681410" cy="4827000"/>
          </a:xfrm>
          <a:prstGeom prst="rect">
            <a:avLst/>
          </a:prstGeom>
        </p:spPr>
      </p:pic>
      <p:sp>
        <p:nvSpPr>
          <p:cNvPr id="11" name="TextBox 10">
            <a:extLst>
              <a:ext uri="{FF2B5EF4-FFF2-40B4-BE49-F238E27FC236}">
                <a16:creationId xmlns:a16="http://schemas.microsoft.com/office/drawing/2014/main" id="{CE69EB05-91AD-D797-81A7-92F9801E19E7}"/>
              </a:ext>
            </a:extLst>
          </p:cNvPr>
          <p:cNvSpPr txBox="1"/>
          <p:nvPr/>
        </p:nvSpPr>
        <p:spPr>
          <a:xfrm>
            <a:off x="609600" y="5651293"/>
            <a:ext cx="5486400" cy="646331"/>
          </a:xfrm>
          <a:prstGeom prst="rect">
            <a:avLst/>
          </a:prstGeom>
          <a:noFill/>
        </p:spPr>
        <p:txBody>
          <a:bodyPr wrap="square" rtlCol="0">
            <a:spAutoFit/>
          </a:bodyPr>
          <a:lstStyle/>
          <a:p>
            <a:r>
              <a:rPr lang="en-US" dirty="0" err="1"/>
              <a:t>Maikal</a:t>
            </a:r>
            <a:r>
              <a:rPr lang="en-US" dirty="0"/>
              <a:t> </a:t>
            </a:r>
            <a:r>
              <a:rPr lang="en-US" dirty="0" err="1"/>
              <a:t>Cañizares</a:t>
            </a:r>
            <a:r>
              <a:rPr lang="en-US" dirty="0"/>
              <a:t>, biologist, leads us on a hunt for endemic birds</a:t>
            </a:r>
          </a:p>
        </p:txBody>
      </p:sp>
      <p:sp>
        <p:nvSpPr>
          <p:cNvPr id="12" name="TextBox 11">
            <a:extLst>
              <a:ext uri="{FF2B5EF4-FFF2-40B4-BE49-F238E27FC236}">
                <a16:creationId xmlns:a16="http://schemas.microsoft.com/office/drawing/2014/main" id="{F51529EA-D8AC-808C-2922-D832DA99448F}"/>
              </a:ext>
            </a:extLst>
          </p:cNvPr>
          <p:cNvSpPr txBox="1"/>
          <p:nvPr/>
        </p:nvSpPr>
        <p:spPr>
          <a:xfrm>
            <a:off x="7279362" y="5686555"/>
            <a:ext cx="4303038" cy="646331"/>
          </a:xfrm>
          <a:prstGeom prst="rect">
            <a:avLst/>
          </a:prstGeom>
          <a:noFill/>
        </p:spPr>
        <p:txBody>
          <a:bodyPr wrap="square" rtlCol="0">
            <a:spAutoFit/>
          </a:bodyPr>
          <a:lstStyle/>
          <a:p>
            <a:r>
              <a:rPr lang="en-US" dirty="0"/>
              <a:t>Rubén Pérez tells the story of the guayabera</a:t>
            </a:r>
          </a:p>
          <a:p>
            <a:r>
              <a:rPr lang="en-US" dirty="0"/>
              <a:t>shirt on our Old Havana tour.</a:t>
            </a:r>
          </a:p>
        </p:txBody>
      </p:sp>
    </p:spTree>
    <p:extLst>
      <p:ext uri="{BB962C8B-B14F-4D97-AF65-F5344CB8AC3E}">
        <p14:creationId xmlns:p14="http://schemas.microsoft.com/office/powerpoint/2010/main" val="3709472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water, river&#10;&#10;Description automatically generated">
            <a:extLst>
              <a:ext uri="{FF2B5EF4-FFF2-40B4-BE49-F238E27FC236}">
                <a16:creationId xmlns:a16="http://schemas.microsoft.com/office/drawing/2014/main" id="{A38B05E8-95A1-C87C-F1A2-E6BF58B8D3A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227143" y="86707"/>
            <a:ext cx="6849243" cy="5136933"/>
          </a:xfrm>
          <a:prstGeom prst="rect">
            <a:avLst/>
          </a:prstGeom>
        </p:spPr>
      </p:pic>
      <p:pic>
        <p:nvPicPr>
          <p:cNvPr id="5" name="Picture 4" descr="A picture containing tree, person, outdoor, people&#10;&#10;Description automatically generated">
            <a:extLst>
              <a:ext uri="{FF2B5EF4-FFF2-40B4-BE49-F238E27FC236}">
                <a16:creationId xmlns:a16="http://schemas.microsoft.com/office/drawing/2014/main" id="{3919AC8F-6AB7-A7D2-004E-8B4BE8425D0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52247" y="2685392"/>
            <a:ext cx="5381297" cy="4035973"/>
          </a:xfrm>
          <a:prstGeom prst="rect">
            <a:avLst/>
          </a:prstGeom>
        </p:spPr>
      </p:pic>
      <p:sp>
        <p:nvSpPr>
          <p:cNvPr id="6" name="TextBox 5">
            <a:extLst>
              <a:ext uri="{FF2B5EF4-FFF2-40B4-BE49-F238E27FC236}">
                <a16:creationId xmlns:a16="http://schemas.microsoft.com/office/drawing/2014/main" id="{24A44A83-EF9B-BFEB-2866-29D9D3C67D24}"/>
              </a:ext>
            </a:extLst>
          </p:cNvPr>
          <p:cNvSpPr txBox="1"/>
          <p:nvPr/>
        </p:nvSpPr>
        <p:spPr>
          <a:xfrm>
            <a:off x="336331" y="441434"/>
            <a:ext cx="4361793" cy="1477328"/>
          </a:xfrm>
          <a:prstGeom prst="rect">
            <a:avLst/>
          </a:prstGeom>
          <a:noFill/>
        </p:spPr>
        <p:txBody>
          <a:bodyPr wrap="square" rtlCol="0">
            <a:spAutoFit/>
          </a:bodyPr>
          <a:lstStyle/>
          <a:p>
            <a:r>
              <a:rPr lang="en-US" dirty="0"/>
              <a:t>Alturas de </a:t>
            </a:r>
            <a:r>
              <a:rPr lang="en-US" dirty="0" err="1"/>
              <a:t>Banao</a:t>
            </a:r>
            <a:r>
              <a:rPr lang="en-US" dirty="0"/>
              <a:t>, a nature reserve located</a:t>
            </a:r>
          </a:p>
          <a:p>
            <a:r>
              <a:rPr lang="en-US" dirty="0"/>
              <a:t>in the mountains of </a:t>
            </a:r>
            <a:r>
              <a:rPr lang="en-US" dirty="0" err="1"/>
              <a:t>Guamuhaya</a:t>
            </a:r>
            <a:r>
              <a:rPr lang="en-US" dirty="0"/>
              <a:t>, just outside of Santi </a:t>
            </a:r>
            <a:r>
              <a:rPr lang="en-US" dirty="0" err="1"/>
              <a:t>Spritus</a:t>
            </a:r>
            <a:r>
              <a:rPr lang="en-US" dirty="0"/>
              <a:t>. </a:t>
            </a:r>
          </a:p>
          <a:p>
            <a:endParaRPr lang="en-US" dirty="0"/>
          </a:p>
          <a:p>
            <a:r>
              <a:rPr lang="en-US" dirty="0" err="1"/>
              <a:t>Maikal</a:t>
            </a:r>
            <a:r>
              <a:rPr lang="en-US" dirty="0"/>
              <a:t> leads us and shares his work with us.</a:t>
            </a:r>
          </a:p>
        </p:txBody>
      </p:sp>
    </p:spTree>
    <p:extLst>
      <p:ext uri="{BB962C8B-B14F-4D97-AF65-F5344CB8AC3E}">
        <p14:creationId xmlns:p14="http://schemas.microsoft.com/office/powerpoint/2010/main" val="3218602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with medium confidence">
            <a:extLst>
              <a:ext uri="{FF2B5EF4-FFF2-40B4-BE49-F238E27FC236}">
                <a16:creationId xmlns:a16="http://schemas.microsoft.com/office/drawing/2014/main" id="{1C2F3AFD-08A1-16C7-19DD-A71F617E940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048001" y="366548"/>
            <a:ext cx="8166537" cy="6124903"/>
          </a:xfrm>
          <a:prstGeom prst="rect">
            <a:avLst/>
          </a:prstGeom>
        </p:spPr>
      </p:pic>
      <p:sp>
        <p:nvSpPr>
          <p:cNvPr id="4" name="TextBox 3">
            <a:extLst>
              <a:ext uri="{FF2B5EF4-FFF2-40B4-BE49-F238E27FC236}">
                <a16:creationId xmlns:a16="http://schemas.microsoft.com/office/drawing/2014/main" id="{2DAB08E3-35E2-046C-D534-3ACA94CAF143}"/>
              </a:ext>
            </a:extLst>
          </p:cNvPr>
          <p:cNvSpPr txBox="1"/>
          <p:nvPr/>
        </p:nvSpPr>
        <p:spPr>
          <a:xfrm>
            <a:off x="725213" y="2060027"/>
            <a:ext cx="1870841" cy="2031325"/>
          </a:xfrm>
          <a:prstGeom prst="rect">
            <a:avLst/>
          </a:prstGeom>
          <a:noFill/>
        </p:spPr>
        <p:txBody>
          <a:bodyPr wrap="square" rtlCol="0">
            <a:spAutoFit/>
          </a:bodyPr>
          <a:lstStyle/>
          <a:p>
            <a:r>
              <a:rPr lang="en-US" dirty="0"/>
              <a:t>Soledad introduces us to </a:t>
            </a:r>
            <a:r>
              <a:rPr lang="en-US" dirty="0" err="1"/>
              <a:t>Elexis</a:t>
            </a:r>
            <a:r>
              <a:rPr lang="en-US" dirty="0"/>
              <a:t> Fernandez and José </a:t>
            </a:r>
            <a:r>
              <a:rPr lang="en-US" dirty="0" err="1"/>
              <a:t>Florián</a:t>
            </a:r>
            <a:r>
              <a:rPr lang="en-US" dirty="0"/>
              <a:t>,   who introduce us to their town of Baracoa.</a:t>
            </a:r>
          </a:p>
        </p:txBody>
      </p:sp>
    </p:spTree>
    <p:extLst>
      <p:ext uri="{BB962C8B-B14F-4D97-AF65-F5344CB8AC3E}">
        <p14:creationId xmlns:p14="http://schemas.microsoft.com/office/powerpoint/2010/main" val="620025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standing next to each other and looking at each other&#10;&#10;Description automatically generated with medium confidence">
            <a:extLst>
              <a:ext uri="{FF2B5EF4-FFF2-40B4-BE49-F238E27FC236}">
                <a16:creationId xmlns:a16="http://schemas.microsoft.com/office/drawing/2014/main" id="{E22125DC-4E5D-CCCA-5992-0FC96E126D3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04193" y="522888"/>
            <a:ext cx="7241628" cy="5431221"/>
          </a:xfrm>
          <a:prstGeom prst="rect">
            <a:avLst/>
          </a:prstGeom>
        </p:spPr>
      </p:pic>
      <p:sp>
        <p:nvSpPr>
          <p:cNvPr id="4" name="TextBox 3">
            <a:extLst>
              <a:ext uri="{FF2B5EF4-FFF2-40B4-BE49-F238E27FC236}">
                <a16:creationId xmlns:a16="http://schemas.microsoft.com/office/drawing/2014/main" id="{5B11B28F-99C8-C02F-169E-00E70E47286F}"/>
              </a:ext>
            </a:extLst>
          </p:cNvPr>
          <p:cNvSpPr txBox="1"/>
          <p:nvPr/>
        </p:nvSpPr>
        <p:spPr>
          <a:xfrm>
            <a:off x="8376745" y="1187670"/>
            <a:ext cx="3142593" cy="1754326"/>
          </a:xfrm>
          <a:prstGeom prst="rect">
            <a:avLst/>
          </a:prstGeom>
          <a:noFill/>
        </p:spPr>
        <p:txBody>
          <a:bodyPr wrap="square" rtlCol="0">
            <a:spAutoFit/>
          </a:bodyPr>
          <a:lstStyle/>
          <a:p>
            <a:r>
              <a:rPr lang="en-US" dirty="0"/>
              <a:t>Alfredo Espinosa, the Director of “</a:t>
            </a:r>
            <a:r>
              <a:rPr lang="en-US" dirty="0" err="1"/>
              <a:t>Andariegos</a:t>
            </a:r>
            <a:r>
              <a:rPr lang="en-US" dirty="0"/>
              <a:t>”, a </a:t>
            </a:r>
            <a:r>
              <a:rPr lang="en-US" dirty="0" err="1"/>
              <a:t>bici</a:t>
            </a:r>
            <a:r>
              <a:rPr lang="en-US" dirty="0"/>
              <a:t>-taxi cooperative, is our guide, introducing  us to the historic buildings on the plaza of Camagüey.</a:t>
            </a:r>
          </a:p>
        </p:txBody>
      </p:sp>
    </p:spTree>
    <p:extLst>
      <p:ext uri="{BB962C8B-B14F-4D97-AF65-F5344CB8AC3E}">
        <p14:creationId xmlns:p14="http://schemas.microsoft.com/office/powerpoint/2010/main" val="84034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1C51F2-D0BC-B37C-0C2E-4A2007C24040}"/>
              </a:ext>
            </a:extLst>
          </p:cNvPr>
          <p:cNvSpPr txBox="1"/>
          <p:nvPr/>
        </p:nvSpPr>
        <p:spPr>
          <a:xfrm>
            <a:off x="2880852" y="639097"/>
            <a:ext cx="7275871" cy="369332"/>
          </a:xfrm>
          <a:prstGeom prst="rect">
            <a:avLst/>
          </a:prstGeom>
          <a:noFill/>
        </p:spPr>
        <p:txBody>
          <a:bodyPr wrap="square" rtlCol="0">
            <a:spAutoFit/>
          </a:bodyPr>
          <a:lstStyle/>
          <a:p>
            <a:r>
              <a:rPr lang="en-US" dirty="0"/>
              <a:t>Lodging—we patronize private homestays</a:t>
            </a:r>
          </a:p>
        </p:txBody>
      </p:sp>
      <p:pic>
        <p:nvPicPr>
          <p:cNvPr id="4" name="Picture 3" descr="A billboard on a building&#10;&#10;Description automatically generated with low confidence">
            <a:extLst>
              <a:ext uri="{FF2B5EF4-FFF2-40B4-BE49-F238E27FC236}">
                <a16:creationId xmlns:a16="http://schemas.microsoft.com/office/drawing/2014/main" id="{7F50C636-CB0E-5C27-B9A8-83649B83E6B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48162" y="1008429"/>
            <a:ext cx="2732690" cy="2049518"/>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4B6D365A-88F2-24DC-B43F-6C93E4D78D5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5400000">
            <a:off x="2525184" y="1717456"/>
            <a:ext cx="4564117" cy="3423088"/>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AE46B984-1661-39F0-25A7-747C3378CDA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915807" y="2115207"/>
            <a:ext cx="4572000" cy="3429000"/>
          </a:xfrm>
          <a:prstGeom prst="rect">
            <a:avLst/>
          </a:prstGeom>
        </p:spPr>
      </p:pic>
      <p:sp>
        <p:nvSpPr>
          <p:cNvPr id="9" name="TextBox 8">
            <a:extLst>
              <a:ext uri="{FF2B5EF4-FFF2-40B4-BE49-F238E27FC236}">
                <a16:creationId xmlns:a16="http://schemas.microsoft.com/office/drawing/2014/main" id="{3E12E815-178D-5EF7-123E-2F127139B60A}"/>
              </a:ext>
            </a:extLst>
          </p:cNvPr>
          <p:cNvSpPr txBox="1"/>
          <p:nvPr/>
        </p:nvSpPr>
        <p:spPr>
          <a:xfrm>
            <a:off x="7756634" y="5711059"/>
            <a:ext cx="2543504" cy="369332"/>
          </a:xfrm>
          <a:prstGeom prst="rect">
            <a:avLst/>
          </a:prstGeom>
          <a:noFill/>
        </p:spPr>
        <p:txBody>
          <a:bodyPr wrap="square" rtlCol="0">
            <a:spAutoFit/>
          </a:bodyPr>
          <a:lstStyle/>
          <a:p>
            <a:r>
              <a:rPr lang="en-US" dirty="0"/>
              <a:t>Havana</a:t>
            </a:r>
          </a:p>
        </p:txBody>
      </p:sp>
      <p:sp>
        <p:nvSpPr>
          <p:cNvPr id="10" name="TextBox 9">
            <a:extLst>
              <a:ext uri="{FF2B5EF4-FFF2-40B4-BE49-F238E27FC236}">
                <a16:creationId xmlns:a16="http://schemas.microsoft.com/office/drawing/2014/main" id="{413C3939-84E8-B4C6-35BB-22E2327CC5E1}"/>
              </a:ext>
            </a:extLst>
          </p:cNvPr>
          <p:cNvSpPr txBox="1"/>
          <p:nvPr/>
        </p:nvSpPr>
        <p:spPr>
          <a:xfrm>
            <a:off x="3478924" y="5801710"/>
            <a:ext cx="2217683" cy="369332"/>
          </a:xfrm>
          <a:prstGeom prst="rect">
            <a:avLst/>
          </a:prstGeom>
          <a:noFill/>
        </p:spPr>
        <p:txBody>
          <a:bodyPr wrap="square" rtlCol="0">
            <a:spAutoFit/>
          </a:bodyPr>
          <a:lstStyle/>
          <a:p>
            <a:r>
              <a:rPr lang="en-US" dirty="0"/>
              <a:t>Baracoa</a:t>
            </a:r>
          </a:p>
        </p:txBody>
      </p:sp>
    </p:spTree>
    <p:extLst>
      <p:ext uri="{BB962C8B-B14F-4D97-AF65-F5344CB8AC3E}">
        <p14:creationId xmlns:p14="http://schemas.microsoft.com/office/powerpoint/2010/main" val="3812821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2F9188-803E-A756-3DD6-846794B07991}"/>
              </a:ext>
            </a:extLst>
          </p:cNvPr>
          <p:cNvSpPr txBox="1"/>
          <p:nvPr/>
        </p:nvSpPr>
        <p:spPr>
          <a:xfrm>
            <a:off x="4847301" y="70973"/>
            <a:ext cx="4778480" cy="369332"/>
          </a:xfrm>
          <a:prstGeom prst="rect">
            <a:avLst/>
          </a:prstGeom>
          <a:noFill/>
        </p:spPr>
        <p:txBody>
          <a:bodyPr wrap="square" rtlCol="0">
            <a:spAutoFit/>
          </a:bodyPr>
          <a:lstStyle/>
          <a:p>
            <a:r>
              <a:rPr lang="en-US" dirty="0"/>
              <a:t>We patronize private restaurants</a:t>
            </a:r>
          </a:p>
        </p:txBody>
      </p:sp>
      <p:sp>
        <p:nvSpPr>
          <p:cNvPr id="3" name="TextBox 2">
            <a:extLst>
              <a:ext uri="{FF2B5EF4-FFF2-40B4-BE49-F238E27FC236}">
                <a16:creationId xmlns:a16="http://schemas.microsoft.com/office/drawing/2014/main" id="{95F00DC5-81F7-4F72-AF7E-B1A70AC8038D}"/>
              </a:ext>
            </a:extLst>
          </p:cNvPr>
          <p:cNvSpPr txBox="1"/>
          <p:nvPr/>
        </p:nvSpPr>
        <p:spPr>
          <a:xfrm>
            <a:off x="3934747" y="425577"/>
            <a:ext cx="6154993" cy="369332"/>
          </a:xfrm>
          <a:prstGeom prst="rect">
            <a:avLst/>
          </a:prstGeom>
          <a:noFill/>
        </p:spPr>
        <p:txBody>
          <a:bodyPr wrap="square" rtlCol="0">
            <a:spAutoFit/>
          </a:bodyPr>
          <a:lstStyle/>
          <a:p>
            <a:r>
              <a:rPr lang="en-US" dirty="0"/>
              <a:t>. . .and experience cuisine typical  of the local culture…</a:t>
            </a:r>
          </a:p>
        </p:txBody>
      </p:sp>
      <p:pic>
        <p:nvPicPr>
          <p:cNvPr id="6" name="Picture 5">
            <a:extLst>
              <a:ext uri="{FF2B5EF4-FFF2-40B4-BE49-F238E27FC236}">
                <a16:creationId xmlns:a16="http://schemas.microsoft.com/office/drawing/2014/main" id="{16CD34C4-1FDE-5E2E-1953-94173340C76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5400000">
            <a:off x="1375902" y="1917904"/>
            <a:ext cx="5353665" cy="4015249"/>
          </a:xfrm>
          <a:prstGeom prst="rect">
            <a:avLst/>
          </a:prstGeom>
        </p:spPr>
      </p:pic>
      <p:sp>
        <p:nvSpPr>
          <p:cNvPr id="8" name="TextBox 7">
            <a:extLst>
              <a:ext uri="{FF2B5EF4-FFF2-40B4-BE49-F238E27FC236}">
                <a16:creationId xmlns:a16="http://schemas.microsoft.com/office/drawing/2014/main" id="{E3D1CEA4-D95E-AB0D-0F72-13491E19C044}"/>
              </a:ext>
            </a:extLst>
          </p:cNvPr>
          <p:cNvSpPr txBox="1"/>
          <p:nvPr/>
        </p:nvSpPr>
        <p:spPr>
          <a:xfrm>
            <a:off x="304800" y="1504334"/>
            <a:ext cx="1740310" cy="1200329"/>
          </a:xfrm>
          <a:prstGeom prst="rect">
            <a:avLst/>
          </a:prstGeom>
          <a:noFill/>
        </p:spPr>
        <p:txBody>
          <a:bodyPr wrap="square" rtlCol="0">
            <a:spAutoFit/>
          </a:bodyPr>
          <a:lstStyle/>
          <a:p>
            <a:r>
              <a:rPr lang="en-US" dirty="0"/>
              <a:t>…like this fantastic spread by </a:t>
            </a:r>
            <a:r>
              <a:rPr lang="en-US" dirty="0" err="1"/>
              <a:t>Mirleidi</a:t>
            </a:r>
            <a:r>
              <a:rPr lang="en-US" dirty="0"/>
              <a:t> in </a:t>
            </a:r>
            <a:r>
              <a:rPr lang="en-US" dirty="0" err="1"/>
              <a:t>Yumurí</a:t>
            </a:r>
            <a:r>
              <a:rPr lang="en-US" dirty="0"/>
              <a:t>!</a:t>
            </a:r>
          </a:p>
        </p:txBody>
      </p:sp>
      <p:pic>
        <p:nvPicPr>
          <p:cNvPr id="10" name="Picture 9">
            <a:extLst>
              <a:ext uri="{FF2B5EF4-FFF2-40B4-BE49-F238E27FC236}">
                <a16:creationId xmlns:a16="http://schemas.microsoft.com/office/drawing/2014/main" id="{8F94FC5A-B336-F24E-C3D0-880B6CAEC59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5400000">
            <a:off x="6176724" y="1949912"/>
            <a:ext cx="5268310" cy="3951232"/>
          </a:xfrm>
          <a:prstGeom prst="rect">
            <a:avLst/>
          </a:prstGeom>
        </p:spPr>
      </p:pic>
    </p:spTree>
    <p:extLst>
      <p:ext uri="{BB962C8B-B14F-4D97-AF65-F5344CB8AC3E}">
        <p14:creationId xmlns:p14="http://schemas.microsoft.com/office/powerpoint/2010/main" val="20265730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5835</TotalTime>
  <Words>1496</Words>
  <Application>Microsoft Macintosh PowerPoint</Application>
  <PresentationFormat>Widescreen</PresentationFormat>
  <Paragraphs>77</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Inter</vt:lpstr>
      <vt:lpstr>Roboto</vt:lpstr>
      <vt:lpstr>Office Theme</vt:lpstr>
      <vt:lpstr>A Journey in Support of the Cuban People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Journey in Support of the Cuban People</dc:title>
  <dc:creator>Nana Royer</dc:creator>
  <cp:lastModifiedBy>Microsoft Office User</cp:lastModifiedBy>
  <cp:revision>45</cp:revision>
  <dcterms:created xsi:type="dcterms:W3CDTF">2022-11-04T12:33:08Z</dcterms:created>
  <dcterms:modified xsi:type="dcterms:W3CDTF">2023-08-06T08:25:07Z</dcterms:modified>
</cp:coreProperties>
</file>